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1"/>
  </p:sldMasterIdLst>
  <p:notesMasterIdLst>
    <p:notesMasterId r:id="rId34"/>
  </p:notesMasterIdLst>
  <p:sldIdLst>
    <p:sldId id="278" r:id="rId2"/>
    <p:sldId id="279" r:id="rId3"/>
    <p:sldId id="280" r:id="rId4"/>
    <p:sldId id="281" r:id="rId5"/>
    <p:sldId id="282" r:id="rId6"/>
    <p:sldId id="283" r:id="rId7"/>
    <p:sldId id="285" r:id="rId8"/>
    <p:sldId id="286" r:id="rId9"/>
    <p:sldId id="287" r:id="rId10"/>
    <p:sldId id="289" r:id="rId11"/>
    <p:sldId id="297" r:id="rId12"/>
    <p:sldId id="296" r:id="rId13"/>
    <p:sldId id="305" r:id="rId14"/>
    <p:sldId id="306" r:id="rId15"/>
    <p:sldId id="307" r:id="rId16"/>
    <p:sldId id="291" r:id="rId17"/>
    <p:sldId id="308" r:id="rId18"/>
    <p:sldId id="259" r:id="rId19"/>
    <p:sldId id="298" r:id="rId20"/>
    <p:sldId id="292" r:id="rId21"/>
    <p:sldId id="309" r:id="rId22"/>
    <p:sldId id="301" r:id="rId23"/>
    <p:sldId id="302" r:id="rId24"/>
    <p:sldId id="303" r:id="rId25"/>
    <p:sldId id="261" r:id="rId26"/>
    <p:sldId id="293" r:id="rId27"/>
    <p:sldId id="258" r:id="rId28"/>
    <p:sldId id="310" r:id="rId29"/>
    <p:sldId id="265" r:id="rId30"/>
    <p:sldId id="266" r:id="rId31"/>
    <p:sldId id="267" r:id="rId32"/>
    <p:sldId id="275" r:id="rId3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0649D43-AED1-5349-A3FB-97816E262697}" v="1063" dt="2024-11-10T09:03:51.14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130"/>
    <p:restoredTop sz="94000"/>
  </p:normalViewPr>
  <p:slideViewPr>
    <p:cSldViewPr snapToGrid="0">
      <p:cViewPr varScale="1">
        <p:scale>
          <a:sx n="70" d="100"/>
          <a:sy n="70" d="100"/>
        </p:scale>
        <p:origin x="504"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5/10/relationships/revisionInfo" Target="revisionInfo.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8556F49-33DC-47E4-AAB0-12FB749D639A}" type="doc">
      <dgm:prSet loTypeId="urn:microsoft.com/office/officeart/2005/8/layout/vList2" loCatId="list" qsTypeId="urn:microsoft.com/office/officeart/2005/8/quickstyle/simple4" qsCatId="simple" csTypeId="urn:microsoft.com/office/officeart/2005/8/colors/colorful5" csCatId="colorful"/>
      <dgm:spPr/>
      <dgm:t>
        <a:bodyPr/>
        <a:lstStyle/>
        <a:p>
          <a:endParaRPr lang="en-US"/>
        </a:p>
      </dgm:t>
    </dgm:pt>
    <dgm:pt modelId="{06E50F81-1713-4D7F-8117-C4359D94AF31}">
      <dgm:prSet/>
      <dgm:spPr/>
      <dgm:t>
        <a:bodyPr/>
        <a:lstStyle/>
        <a:p>
          <a:r>
            <a:rPr lang="da-DK" dirty="0"/>
            <a:t>Man må ikke vente med  at få høreapparater , </a:t>
          </a:r>
          <a:endParaRPr lang="en-US" dirty="0"/>
        </a:p>
      </dgm:t>
    </dgm:pt>
    <dgm:pt modelId="{B889DCB7-84D3-4BCB-96EB-56472EFED162}" type="parTrans" cxnId="{74474EE1-1147-4FD5-B622-38F2E4AE1E58}">
      <dgm:prSet/>
      <dgm:spPr/>
      <dgm:t>
        <a:bodyPr/>
        <a:lstStyle/>
        <a:p>
          <a:endParaRPr lang="en-US"/>
        </a:p>
      </dgm:t>
    </dgm:pt>
    <dgm:pt modelId="{DC22AD95-A29B-4DAB-AF6E-72DAF94580F3}" type="sibTrans" cxnId="{74474EE1-1147-4FD5-B622-38F2E4AE1E58}">
      <dgm:prSet/>
      <dgm:spPr/>
      <dgm:t>
        <a:bodyPr/>
        <a:lstStyle/>
        <a:p>
          <a:endParaRPr lang="en-US"/>
        </a:p>
      </dgm:t>
    </dgm:pt>
    <dgm:pt modelId="{E1ABF1C5-374F-4D1F-9AA0-B14FDC4EB7F4}">
      <dgm:prSet/>
      <dgm:spPr/>
      <dgm:t>
        <a:bodyPr/>
        <a:lstStyle/>
        <a:p>
          <a:r>
            <a:rPr lang="da-DK"/>
            <a:t>Gør det hurtigt , Gør det tidligt</a:t>
          </a:r>
          <a:endParaRPr lang="en-US"/>
        </a:p>
      </dgm:t>
    </dgm:pt>
    <dgm:pt modelId="{A1DB705C-0BB3-4C92-AC6D-7ADE93B52007}" type="parTrans" cxnId="{6D955E17-602E-474C-9495-500C5F463F51}">
      <dgm:prSet/>
      <dgm:spPr/>
      <dgm:t>
        <a:bodyPr/>
        <a:lstStyle/>
        <a:p>
          <a:endParaRPr lang="en-US"/>
        </a:p>
      </dgm:t>
    </dgm:pt>
    <dgm:pt modelId="{5998C137-B8A1-45D9-8221-2852FE575645}" type="sibTrans" cxnId="{6D955E17-602E-474C-9495-500C5F463F51}">
      <dgm:prSet/>
      <dgm:spPr/>
      <dgm:t>
        <a:bodyPr/>
        <a:lstStyle/>
        <a:p>
          <a:endParaRPr lang="en-US"/>
        </a:p>
      </dgm:t>
    </dgm:pt>
    <dgm:pt modelId="{A0FB59D1-8577-42DB-B5D7-48062E83E379}">
      <dgm:prSet/>
      <dgm:spPr/>
      <dgm:t>
        <a:bodyPr/>
        <a:lstStyle/>
        <a:p>
          <a:r>
            <a:rPr lang="da-DK"/>
            <a:t>Gør det så snart hørekvaliteten falder </a:t>
          </a:r>
          <a:endParaRPr lang="en-US"/>
        </a:p>
      </dgm:t>
    </dgm:pt>
    <dgm:pt modelId="{76DB8653-4DFC-491A-B0A1-D1C6B4088EC9}" type="parTrans" cxnId="{13C6E575-9C09-4890-948B-9B300AFF6DA9}">
      <dgm:prSet/>
      <dgm:spPr/>
      <dgm:t>
        <a:bodyPr/>
        <a:lstStyle/>
        <a:p>
          <a:endParaRPr lang="en-US"/>
        </a:p>
      </dgm:t>
    </dgm:pt>
    <dgm:pt modelId="{FF370772-C270-4471-B419-DA1A0722F015}" type="sibTrans" cxnId="{13C6E575-9C09-4890-948B-9B300AFF6DA9}">
      <dgm:prSet/>
      <dgm:spPr/>
      <dgm:t>
        <a:bodyPr/>
        <a:lstStyle/>
        <a:p>
          <a:endParaRPr lang="en-US"/>
        </a:p>
      </dgm:t>
    </dgm:pt>
    <dgm:pt modelId="{46F3A90D-4552-4D10-B2DE-38E02DAA2620}">
      <dgm:prSet/>
      <dgm:spPr/>
      <dgm:t>
        <a:bodyPr/>
        <a:lstStyle/>
        <a:p>
          <a:r>
            <a:rPr lang="da-DK" dirty="0"/>
            <a:t>Du gør din hjerne fattigere med mindre lyd</a:t>
          </a:r>
          <a:endParaRPr lang="en-US" dirty="0"/>
        </a:p>
      </dgm:t>
    </dgm:pt>
    <dgm:pt modelId="{4B245750-587D-492B-8DA9-889E7CAB983C}" type="parTrans" cxnId="{2C3A394D-B7CA-4684-B331-8564DB5E234A}">
      <dgm:prSet/>
      <dgm:spPr/>
      <dgm:t>
        <a:bodyPr/>
        <a:lstStyle/>
        <a:p>
          <a:endParaRPr lang="en-US"/>
        </a:p>
      </dgm:t>
    </dgm:pt>
    <dgm:pt modelId="{EB4B142A-79FF-4135-948D-D72120008BB2}" type="sibTrans" cxnId="{2C3A394D-B7CA-4684-B331-8564DB5E234A}">
      <dgm:prSet/>
      <dgm:spPr/>
      <dgm:t>
        <a:bodyPr/>
        <a:lstStyle/>
        <a:p>
          <a:endParaRPr lang="en-US"/>
        </a:p>
      </dgm:t>
    </dgm:pt>
    <dgm:pt modelId="{9B852113-D9F6-4C68-B257-E5A18C1A2608}">
      <dgm:prSet/>
      <dgm:spPr/>
      <dgm:t>
        <a:bodyPr/>
        <a:lstStyle/>
        <a:p>
          <a:r>
            <a:rPr lang="da-DK"/>
            <a:t>Kontakten til omverdenen forsvinder </a:t>
          </a:r>
          <a:endParaRPr lang="en-US"/>
        </a:p>
      </dgm:t>
    </dgm:pt>
    <dgm:pt modelId="{C1BF3A48-F586-422D-A4C9-6243437D4B4A}" type="parTrans" cxnId="{3909418C-4DB1-4769-9D92-82AE55C145F4}">
      <dgm:prSet/>
      <dgm:spPr/>
      <dgm:t>
        <a:bodyPr/>
        <a:lstStyle/>
        <a:p>
          <a:endParaRPr lang="en-US"/>
        </a:p>
      </dgm:t>
    </dgm:pt>
    <dgm:pt modelId="{9D97B5D6-6B82-4687-9DAA-48D499ED6FCD}" type="sibTrans" cxnId="{3909418C-4DB1-4769-9D92-82AE55C145F4}">
      <dgm:prSet/>
      <dgm:spPr/>
      <dgm:t>
        <a:bodyPr/>
        <a:lstStyle/>
        <a:p>
          <a:endParaRPr lang="en-US"/>
        </a:p>
      </dgm:t>
    </dgm:pt>
    <dgm:pt modelId="{79377807-A4C3-4852-85EC-9427A80407F3}">
      <dgm:prSet/>
      <dgm:spPr/>
      <dgm:t>
        <a:bodyPr/>
        <a:lstStyle/>
        <a:p>
          <a:r>
            <a:rPr lang="da-DK"/>
            <a:t>Tænk at man kan få  gode høreapparater helt  gratis</a:t>
          </a:r>
          <a:endParaRPr lang="en-US"/>
        </a:p>
      </dgm:t>
    </dgm:pt>
    <dgm:pt modelId="{75F57EEA-29BD-45F7-9C23-E95A5B396AAD}" type="parTrans" cxnId="{789EB790-1CD9-42B5-A457-B5010A0BF7C6}">
      <dgm:prSet/>
      <dgm:spPr/>
      <dgm:t>
        <a:bodyPr/>
        <a:lstStyle/>
        <a:p>
          <a:endParaRPr lang="en-US"/>
        </a:p>
      </dgm:t>
    </dgm:pt>
    <dgm:pt modelId="{8828BB39-AB14-47D6-B84E-276091B15294}" type="sibTrans" cxnId="{789EB790-1CD9-42B5-A457-B5010A0BF7C6}">
      <dgm:prSet/>
      <dgm:spPr/>
      <dgm:t>
        <a:bodyPr/>
        <a:lstStyle/>
        <a:p>
          <a:endParaRPr lang="en-US"/>
        </a:p>
      </dgm:t>
    </dgm:pt>
    <dgm:pt modelId="{B20DBF04-EE26-194D-B163-053EC482AD99}" type="pres">
      <dgm:prSet presAssocID="{88556F49-33DC-47E4-AAB0-12FB749D639A}" presName="linear" presStyleCnt="0">
        <dgm:presLayoutVars>
          <dgm:animLvl val="lvl"/>
          <dgm:resizeHandles val="exact"/>
        </dgm:presLayoutVars>
      </dgm:prSet>
      <dgm:spPr/>
    </dgm:pt>
    <dgm:pt modelId="{BD1AD404-B5A5-BB45-9274-6A32A5A0F02F}" type="pres">
      <dgm:prSet presAssocID="{06E50F81-1713-4D7F-8117-C4359D94AF31}" presName="parentText" presStyleLbl="node1" presStyleIdx="0" presStyleCnt="6">
        <dgm:presLayoutVars>
          <dgm:chMax val="0"/>
          <dgm:bulletEnabled val="1"/>
        </dgm:presLayoutVars>
      </dgm:prSet>
      <dgm:spPr/>
    </dgm:pt>
    <dgm:pt modelId="{A0DD46AB-F3DD-FD4A-B523-7DFDAC4B778A}" type="pres">
      <dgm:prSet presAssocID="{DC22AD95-A29B-4DAB-AF6E-72DAF94580F3}" presName="spacer" presStyleCnt="0"/>
      <dgm:spPr/>
    </dgm:pt>
    <dgm:pt modelId="{42CF0798-6599-F542-92C4-483737277C6F}" type="pres">
      <dgm:prSet presAssocID="{E1ABF1C5-374F-4D1F-9AA0-B14FDC4EB7F4}" presName="parentText" presStyleLbl="node1" presStyleIdx="1" presStyleCnt="6">
        <dgm:presLayoutVars>
          <dgm:chMax val="0"/>
          <dgm:bulletEnabled val="1"/>
        </dgm:presLayoutVars>
      </dgm:prSet>
      <dgm:spPr/>
    </dgm:pt>
    <dgm:pt modelId="{B2693BEF-C17B-6E4F-8272-11D38165B995}" type="pres">
      <dgm:prSet presAssocID="{5998C137-B8A1-45D9-8221-2852FE575645}" presName="spacer" presStyleCnt="0"/>
      <dgm:spPr/>
    </dgm:pt>
    <dgm:pt modelId="{D546A14A-8356-A043-BB67-695A90DD1288}" type="pres">
      <dgm:prSet presAssocID="{A0FB59D1-8577-42DB-B5D7-48062E83E379}" presName="parentText" presStyleLbl="node1" presStyleIdx="2" presStyleCnt="6">
        <dgm:presLayoutVars>
          <dgm:chMax val="0"/>
          <dgm:bulletEnabled val="1"/>
        </dgm:presLayoutVars>
      </dgm:prSet>
      <dgm:spPr/>
    </dgm:pt>
    <dgm:pt modelId="{C2C083C5-3003-2042-BD79-63B040694BC0}" type="pres">
      <dgm:prSet presAssocID="{FF370772-C270-4471-B419-DA1A0722F015}" presName="spacer" presStyleCnt="0"/>
      <dgm:spPr/>
    </dgm:pt>
    <dgm:pt modelId="{ECCCAB44-EABA-864B-8EEF-9C7A5B8331B0}" type="pres">
      <dgm:prSet presAssocID="{46F3A90D-4552-4D10-B2DE-38E02DAA2620}" presName="parentText" presStyleLbl="node1" presStyleIdx="3" presStyleCnt="6">
        <dgm:presLayoutVars>
          <dgm:chMax val="0"/>
          <dgm:bulletEnabled val="1"/>
        </dgm:presLayoutVars>
      </dgm:prSet>
      <dgm:spPr/>
    </dgm:pt>
    <dgm:pt modelId="{ACA1A14F-560F-A04D-B04C-F568323EE092}" type="pres">
      <dgm:prSet presAssocID="{EB4B142A-79FF-4135-948D-D72120008BB2}" presName="spacer" presStyleCnt="0"/>
      <dgm:spPr/>
    </dgm:pt>
    <dgm:pt modelId="{BB995C91-1D76-DF4C-BBD7-CD3B39B1647D}" type="pres">
      <dgm:prSet presAssocID="{9B852113-D9F6-4C68-B257-E5A18C1A2608}" presName="parentText" presStyleLbl="node1" presStyleIdx="4" presStyleCnt="6">
        <dgm:presLayoutVars>
          <dgm:chMax val="0"/>
          <dgm:bulletEnabled val="1"/>
        </dgm:presLayoutVars>
      </dgm:prSet>
      <dgm:spPr/>
    </dgm:pt>
    <dgm:pt modelId="{C0B2856C-0191-E242-B94B-0C644724DC01}" type="pres">
      <dgm:prSet presAssocID="{9D97B5D6-6B82-4687-9DAA-48D499ED6FCD}" presName="spacer" presStyleCnt="0"/>
      <dgm:spPr/>
    </dgm:pt>
    <dgm:pt modelId="{637CD928-F02F-2F4F-9C1F-AAEB078A7535}" type="pres">
      <dgm:prSet presAssocID="{79377807-A4C3-4852-85EC-9427A80407F3}" presName="parentText" presStyleLbl="node1" presStyleIdx="5" presStyleCnt="6">
        <dgm:presLayoutVars>
          <dgm:chMax val="0"/>
          <dgm:bulletEnabled val="1"/>
        </dgm:presLayoutVars>
      </dgm:prSet>
      <dgm:spPr/>
    </dgm:pt>
  </dgm:ptLst>
  <dgm:cxnLst>
    <dgm:cxn modelId="{06AD8C06-9288-5244-9649-06573C0B0329}" type="presOf" srcId="{A0FB59D1-8577-42DB-B5D7-48062E83E379}" destId="{D546A14A-8356-A043-BB67-695A90DD1288}" srcOrd="0" destOrd="0" presId="urn:microsoft.com/office/officeart/2005/8/layout/vList2"/>
    <dgm:cxn modelId="{6D955E17-602E-474C-9495-500C5F463F51}" srcId="{88556F49-33DC-47E4-AAB0-12FB749D639A}" destId="{E1ABF1C5-374F-4D1F-9AA0-B14FDC4EB7F4}" srcOrd="1" destOrd="0" parTransId="{A1DB705C-0BB3-4C92-AC6D-7ADE93B52007}" sibTransId="{5998C137-B8A1-45D9-8221-2852FE575645}"/>
    <dgm:cxn modelId="{3731C820-8640-F64E-92F2-A9C1A1FB473D}" type="presOf" srcId="{79377807-A4C3-4852-85EC-9427A80407F3}" destId="{637CD928-F02F-2F4F-9C1F-AAEB078A7535}" srcOrd="0" destOrd="0" presId="urn:microsoft.com/office/officeart/2005/8/layout/vList2"/>
    <dgm:cxn modelId="{2C3A394D-B7CA-4684-B331-8564DB5E234A}" srcId="{88556F49-33DC-47E4-AAB0-12FB749D639A}" destId="{46F3A90D-4552-4D10-B2DE-38E02DAA2620}" srcOrd="3" destOrd="0" parTransId="{4B245750-587D-492B-8DA9-889E7CAB983C}" sibTransId="{EB4B142A-79FF-4135-948D-D72120008BB2}"/>
    <dgm:cxn modelId="{DDFE1F5C-C3FC-FB4E-A68E-B2A47FC11555}" type="presOf" srcId="{E1ABF1C5-374F-4D1F-9AA0-B14FDC4EB7F4}" destId="{42CF0798-6599-F542-92C4-483737277C6F}" srcOrd="0" destOrd="0" presId="urn:microsoft.com/office/officeart/2005/8/layout/vList2"/>
    <dgm:cxn modelId="{B9DD9763-198E-3740-933C-866181F106BC}" type="presOf" srcId="{46F3A90D-4552-4D10-B2DE-38E02DAA2620}" destId="{ECCCAB44-EABA-864B-8EEF-9C7A5B8331B0}" srcOrd="0" destOrd="0" presId="urn:microsoft.com/office/officeart/2005/8/layout/vList2"/>
    <dgm:cxn modelId="{13C6E575-9C09-4890-948B-9B300AFF6DA9}" srcId="{88556F49-33DC-47E4-AAB0-12FB749D639A}" destId="{A0FB59D1-8577-42DB-B5D7-48062E83E379}" srcOrd="2" destOrd="0" parTransId="{76DB8653-4DFC-491A-B0A1-D1C6B4088EC9}" sibTransId="{FF370772-C270-4471-B419-DA1A0722F015}"/>
    <dgm:cxn modelId="{6941187B-CFFB-4E42-AB63-C99F38F65EE6}" type="presOf" srcId="{9B852113-D9F6-4C68-B257-E5A18C1A2608}" destId="{BB995C91-1D76-DF4C-BBD7-CD3B39B1647D}" srcOrd="0" destOrd="0" presId="urn:microsoft.com/office/officeart/2005/8/layout/vList2"/>
    <dgm:cxn modelId="{3909418C-4DB1-4769-9D92-82AE55C145F4}" srcId="{88556F49-33DC-47E4-AAB0-12FB749D639A}" destId="{9B852113-D9F6-4C68-B257-E5A18C1A2608}" srcOrd="4" destOrd="0" parTransId="{C1BF3A48-F586-422D-A4C9-6243437D4B4A}" sibTransId="{9D97B5D6-6B82-4687-9DAA-48D499ED6FCD}"/>
    <dgm:cxn modelId="{789EB790-1CD9-42B5-A457-B5010A0BF7C6}" srcId="{88556F49-33DC-47E4-AAB0-12FB749D639A}" destId="{79377807-A4C3-4852-85EC-9427A80407F3}" srcOrd="5" destOrd="0" parTransId="{75F57EEA-29BD-45F7-9C23-E95A5B396AAD}" sibTransId="{8828BB39-AB14-47D6-B84E-276091B15294}"/>
    <dgm:cxn modelId="{F8A23F9E-CBF1-AE4E-B407-8FF346C31C3F}" type="presOf" srcId="{88556F49-33DC-47E4-AAB0-12FB749D639A}" destId="{B20DBF04-EE26-194D-B163-053EC482AD99}" srcOrd="0" destOrd="0" presId="urn:microsoft.com/office/officeart/2005/8/layout/vList2"/>
    <dgm:cxn modelId="{FB6D5DB9-E306-E941-B258-4ED67A403731}" type="presOf" srcId="{06E50F81-1713-4D7F-8117-C4359D94AF31}" destId="{BD1AD404-B5A5-BB45-9274-6A32A5A0F02F}" srcOrd="0" destOrd="0" presId="urn:microsoft.com/office/officeart/2005/8/layout/vList2"/>
    <dgm:cxn modelId="{74474EE1-1147-4FD5-B622-38F2E4AE1E58}" srcId="{88556F49-33DC-47E4-AAB0-12FB749D639A}" destId="{06E50F81-1713-4D7F-8117-C4359D94AF31}" srcOrd="0" destOrd="0" parTransId="{B889DCB7-84D3-4BCB-96EB-56472EFED162}" sibTransId="{DC22AD95-A29B-4DAB-AF6E-72DAF94580F3}"/>
    <dgm:cxn modelId="{C576EA70-D6A2-E244-8906-E1FF7F1C902B}" type="presParOf" srcId="{B20DBF04-EE26-194D-B163-053EC482AD99}" destId="{BD1AD404-B5A5-BB45-9274-6A32A5A0F02F}" srcOrd="0" destOrd="0" presId="urn:microsoft.com/office/officeart/2005/8/layout/vList2"/>
    <dgm:cxn modelId="{2F0C1B21-3716-5840-9B91-3302F1132DA0}" type="presParOf" srcId="{B20DBF04-EE26-194D-B163-053EC482AD99}" destId="{A0DD46AB-F3DD-FD4A-B523-7DFDAC4B778A}" srcOrd="1" destOrd="0" presId="urn:microsoft.com/office/officeart/2005/8/layout/vList2"/>
    <dgm:cxn modelId="{D7A46A84-D227-1945-96C7-9FF3A723BB7A}" type="presParOf" srcId="{B20DBF04-EE26-194D-B163-053EC482AD99}" destId="{42CF0798-6599-F542-92C4-483737277C6F}" srcOrd="2" destOrd="0" presId="urn:microsoft.com/office/officeart/2005/8/layout/vList2"/>
    <dgm:cxn modelId="{CE78178A-F3B2-E24C-9FCD-20769F2C0390}" type="presParOf" srcId="{B20DBF04-EE26-194D-B163-053EC482AD99}" destId="{B2693BEF-C17B-6E4F-8272-11D38165B995}" srcOrd="3" destOrd="0" presId="urn:microsoft.com/office/officeart/2005/8/layout/vList2"/>
    <dgm:cxn modelId="{B5A1B94E-9069-7342-B368-8377A97FA252}" type="presParOf" srcId="{B20DBF04-EE26-194D-B163-053EC482AD99}" destId="{D546A14A-8356-A043-BB67-695A90DD1288}" srcOrd="4" destOrd="0" presId="urn:microsoft.com/office/officeart/2005/8/layout/vList2"/>
    <dgm:cxn modelId="{C0B5AECD-F53D-694A-B115-920181D8C9D0}" type="presParOf" srcId="{B20DBF04-EE26-194D-B163-053EC482AD99}" destId="{C2C083C5-3003-2042-BD79-63B040694BC0}" srcOrd="5" destOrd="0" presId="urn:microsoft.com/office/officeart/2005/8/layout/vList2"/>
    <dgm:cxn modelId="{4FE5A486-203F-1449-BA3F-EADD83ED7024}" type="presParOf" srcId="{B20DBF04-EE26-194D-B163-053EC482AD99}" destId="{ECCCAB44-EABA-864B-8EEF-9C7A5B8331B0}" srcOrd="6" destOrd="0" presId="urn:microsoft.com/office/officeart/2005/8/layout/vList2"/>
    <dgm:cxn modelId="{A19B13D6-0261-2746-BB2C-0512728B2CB6}" type="presParOf" srcId="{B20DBF04-EE26-194D-B163-053EC482AD99}" destId="{ACA1A14F-560F-A04D-B04C-F568323EE092}" srcOrd="7" destOrd="0" presId="urn:microsoft.com/office/officeart/2005/8/layout/vList2"/>
    <dgm:cxn modelId="{8EEE48E0-8964-5245-9A79-E602C6C9E9A3}" type="presParOf" srcId="{B20DBF04-EE26-194D-B163-053EC482AD99}" destId="{BB995C91-1D76-DF4C-BBD7-CD3B39B1647D}" srcOrd="8" destOrd="0" presId="urn:microsoft.com/office/officeart/2005/8/layout/vList2"/>
    <dgm:cxn modelId="{39B28388-61EC-5040-8F83-1D086E1F5EF6}" type="presParOf" srcId="{B20DBF04-EE26-194D-B163-053EC482AD99}" destId="{C0B2856C-0191-E242-B94B-0C644724DC01}" srcOrd="9" destOrd="0" presId="urn:microsoft.com/office/officeart/2005/8/layout/vList2"/>
    <dgm:cxn modelId="{B296CF64-8555-354C-A0DB-EF1468DA0E9F}" type="presParOf" srcId="{B20DBF04-EE26-194D-B163-053EC482AD99}" destId="{637CD928-F02F-2F4F-9C1F-AAEB078A7535}"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1AD404-B5A5-BB45-9274-6A32A5A0F02F}">
      <dsp:nvSpPr>
        <dsp:cNvPr id="0" name=""/>
        <dsp:cNvSpPr/>
      </dsp:nvSpPr>
      <dsp:spPr>
        <a:xfrm>
          <a:off x="0" y="1196749"/>
          <a:ext cx="7673653" cy="638820"/>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da-DK" sz="2600" kern="1200" dirty="0"/>
            <a:t>Man må ikke vente med  at få høreapparater , </a:t>
          </a:r>
          <a:endParaRPr lang="en-US" sz="2600" kern="1200" dirty="0"/>
        </a:p>
      </dsp:txBody>
      <dsp:txXfrm>
        <a:off x="31185" y="1227934"/>
        <a:ext cx="7611283" cy="576450"/>
      </dsp:txXfrm>
    </dsp:sp>
    <dsp:sp modelId="{42CF0798-6599-F542-92C4-483737277C6F}">
      <dsp:nvSpPr>
        <dsp:cNvPr id="0" name=""/>
        <dsp:cNvSpPr/>
      </dsp:nvSpPr>
      <dsp:spPr>
        <a:xfrm>
          <a:off x="0" y="1910450"/>
          <a:ext cx="7673653" cy="638820"/>
        </a:xfrm>
        <a:prstGeom prst="roundRect">
          <a:avLst/>
        </a:prstGeom>
        <a:gradFill rotWithShape="0">
          <a:gsLst>
            <a:gs pos="0">
              <a:schemeClr val="accent5">
                <a:hueOff val="-2430430"/>
                <a:satOff val="-165"/>
                <a:lumOff val="392"/>
                <a:alphaOff val="0"/>
                <a:satMod val="103000"/>
                <a:lumMod val="102000"/>
                <a:tint val="94000"/>
              </a:schemeClr>
            </a:gs>
            <a:gs pos="50000">
              <a:schemeClr val="accent5">
                <a:hueOff val="-2430430"/>
                <a:satOff val="-165"/>
                <a:lumOff val="392"/>
                <a:alphaOff val="0"/>
                <a:satMod val="110000"/>
                <a:lumMod val="100000"/>
                <a:shade val="100000"/>
              </a:schemeClr>
            </a:gs>
            <a:gs pos="100000">
              <a:schemeClr val="accent5">
                <a:hueOff val="-2430430"/>
                <a:satOff val="-165"/>
                <a:lumOff val="392"/>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da-DK" sz="2600" kern="1200"/>
            <a:t>Gør det hurtigt , Gør det tidligt</a:t>
          </a:r>
          <a:endParaRPr lang="en-US" sz="2600" kern="1200"/>
        </a:p>
      </dsp:txBody>
      <dsp:txXfrm>
        <a:off x="31185" y="1941635"/>
        <a:ext cx="7611283" cy="576450"/>
      </dsp:txXfrm>
    </dsp:sp>
    <dsp:sp modelId="{D546A14A-8356-A043-BB67-695A90DD1288}">
      <dsp:nvSpPr>
        <dsp:cNvPr id="0" name=""/>
        <dsp:cNvSpPr/>
      </dsp:nvSpPr>
      <dsp:spPr>
        <a:xfrm>
          <a:off x="0" y="2624149"/>
          <a:ext cx="7673653" cy="638820"/>
        </a:xfrm>
        <a:prstGeom prst="roundRect">
          <a:avLst/>
        </a:prstGeom>
        <a:gradFill rotWithShape="0">
          <a:gsLst>
            <a:gs pos="0">
              <a:schemeClr val="accent5">
                <a:hueOff val="-4860860"/>
                <a:satOff val="-330"/>
                <a:lumOff val="784"/>
                <a:alphaOff val="0"/>
                <a:satMod val="103000"/>
                <a:lumMod val="102000"/>
                <a:tint val="94000"/>
              </a:schemeClr>
            </a:gs>
            <a:gs pos="50000">
              <a:schemeClr val="accent5">
                <a:hueOff val="-4860860"/>
                <a:satOff val="-330"/>
                <a:lumOff val="784"/>
                <a:alphaOff val="0"/>
                <a:satMod val="110000"/>
                <a:lumMod val="100000"/>
                <a:shade val="100000"/>
              </a:schemeClr>
            </a:gs>
            <a:gs pos="100000">
              <a:schemeClr val="accent5">
                <a:hueOff val="-4860860"/>
                <a:satOff val="-330"/>
                <a:lumOff val="784"/>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da-DK" sz="2600" kern="1200"/>
            <a:t>Gør det så snart hørekvaliteten falder </a:t>
          </a:r>
          <a:endParaRPr lang="en-US" sz="2600" kern="1200"/>
        </a:p>
      </dsp:txBody>
      <dsp:txXfrm>
        <a:off x="31185" y="2655334"/>
        <a:ext cx="7611283" cy="576450"/>
      </dsp:txXfrm>
    </dsp:sp>
    <dsp:sp modelId="{ECCCAB44-EABA-864B-8EEF-9C7A5B8331B0}">
      <dsp:nvSpPr>
        <dsp:cNvPr id="0" name=""/>
        <dsp:cNvSpPr/>
      </dsp:nvSpPr>
      <dsp:spPr>
        <a:xfrm>
          <a:off x="0" y="3337850"/>
          <a:ext cx="7673653" cy="638820"/>
        </a:xfrm>
        <a:prstGeom prst="roundRect">
          <a:avLst/>
        </a:prstGeom>
        <a:gradFill rotWithShape="0">
          <a:gsLst>
            <a:gs pos="0">
              <a:schemeClr val="accent5">
                <a:hueOff val="-7291290"/>
                <a:satOff val="-496"/>
                <a:lumOff val="1177"/>
                <a:alphaOff val="0"/>
                <a:satMod val="103000"/>
                <a:lumMod val="102000"/>
                <a:tint val="94000"/>
              </a:schemeClr>
            </a:gs>
            <a:gs pos="50000">
              <a:schemeClr val="accent5">
                <a:hueOff val="-7291290"/>
                <a:satOff val="-496"/>
                <a:lumOff val="1177"/>
                <a:alphaOff val="0"/>
                <a:satMod val="110000"/>
                <a:lumMod val="100000"/>
                <a:shade val="100000"/>
              </a:schemeClr>
            </a:gs>
            <a:gs pos="100000">
              <a:schemeClr val="accent5">
                <a:hueOff val="-7291290"/>
                <a:satOff val="-496"/>
                <a:lumOff val="1177"/>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da-DK" sz="2600" kern="1200" dirty="0"/>
            <a:t>Du gør din hjerne fattigere med mindre lyd</a:t>
          </a:r>
          <a:endParaRPr lang="en-US" sz="2600" kern="1200" dirty="0"/>
        </a:p>
      </dsp:txBody>
      <dsp:txXfrm>
        <a:off x="31185" y="3369035"/>
        <a:ext cx="7611283" cy="576450"/>
      </dsp:txXfrm>
    </dsp:sp>
    <dsp:sp modelId="{BB995C91-1D76-DF4C-BBD7-CD3B39B1647D}">
      <dsp:nvSpPr>
        <dsp:cNvPr id="0" name=""/>
        <dsp:cNvSpPr/>
      </dsp:nvSpPr>
      <dsp:spPr>
        <a:xfrm>
          <a:off x="0" y="4051550"/>
          <a:ext cx="7673653" cy="638820"/>
        </a:xfrm>
        <a:prstGeom prst="roundRect">
          <a:avLst/>
        </a:prstGeom>
        <a:gradFill rotWithShape="0">
          <a:gsLst>
            <a:gs pos="0">
              <a:schemeClr val="accent5">
                <a:hueOff val="-9721720"/>
                <a:satOff val="-661"/>
                <a:lumOff val="1569"/>
                <a:alphaOff val="0"/>
                <a:satMod val="103000"/>
                <a:lumMod val="102000"/>
                <a:tint val="94000"/>
              </a:schemeClr>
            </a:gs>
            <a:gs pos="50000">
              <a:schemeClr val="accent5">
                <a:hueOff val="-9721720"/>
                <a:satOff val="-661"/>
                <a:lumOff val="1569"/>
                <a:alphaOff val="0"/>
                <a:satMod val="110000"/>
                <a:lumMod val="100000"/>
                <a:shade val="100000"/>
              </a:schemeClr>
            </a:gs>
            <a:gs pos="100000">
              <a:schemeClr val="accent5">
                <a:hueOff val="-9721720"/>
                <a:satOff val="-661"/>
                <a:lumOff val="1569"/>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da-DK" sz="2600" kern="1200"/>
            <a:t>Kontakten til omverdenen forsvinder </a:t>
          </a:r>
          <a:endParaRPr lang="en-US" sz="2600" kern="1200"/>
        </a:p>
      </dsp:txBody>
      <dsp:txXfrm>
        <a:off x="31185" y="4082735"/>
        <a:ext cx="7611283" cy="576450"/>
      </dsp:txXfrm>
    </dsp:sp>
    <dsp:sp modelId="{637CD928-F02F-2F4F-9C1F-AAEB078A7535}">
      <dsp:nvSpPr>
        <dsp:cNvPr id="0" name=""/>
        <dsp:cNvSpPr/>
      </dsp:nvSpPr>
      <dsp:spPr>
        <a:xfrm>
          <a:off x="0" y="4765250"/>
          <a:ext cx="7673653" cy="638820"/>
        </a:xfrm>
        <a:prstGeom prst="roundRect">
          <a:avLst/>
        </a:prstGeom>
        <a:gradFill rotWithShape="0">
          <a:gsLst>
            <a:gs pos="0">
              <a:schemeClr val="accent5">
                <a:hueOff val="-12152150"/>
                <a:satOff val="-826"/>
                <a:lumOff val="1961"/>
                <a:alphaOff val="0"/>
                <a:satMod val="103000"/>
                <a:lumMod val="102000"/>
                <a:tint val="94000"/>
              </a:schemeClr>
            </a:gs>
            <a:gs pos="50000">
              <a:schemeClr val="accent5">
                <a:hueOff val="-12152150"/>
                <a:satOff val="-826"/>
                <a:lumOff val="1961"/>
                <a:alphaOff val="0"/>
                <a:satMod val="110000"/>
                <a:lumMod val="100000"/>
                <a:shade val="100000"/>
              </a:schemeClr>
            </a:gs>
            <a:gs pos="100000">
              <a:schemeClr val="accent5">
                <a:hueOff val="-12152150"/>
                <a:satOff val="-826"/>
                <a:lumOff val="1961"/>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da-DK" sz="2600" kern="1200"/>
            <a:t>Tænk at man kan få  gode høreapparater helt  gratis</a:t>
          </a:r>
          <a:endParaRPr lang="en-US" sz="2600" kern="1200"/>
        </a:p>
      </dsp:txBody>
      <dsp:txXfrm>
        <a:off x="31185" y="4796435"/>
        <a:ext cx="7611283" cy="57645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3D9DD2-137B-4544-A391-A7430006D656}" type="datetimeFigureOut">
              <a:rPr lang="da-DK" smtClean="0"/>
              <a:t>10.11.2024</a:t>
            </a:fld>
            <a:endParaRPr lang="da-DK"/>
          </a:p>
        </p:txBody>
      </p:sp>
      <p:sp>
        <p:nvSpPr>
          <p:cNvPr id="4" name="Pladsholder til slidebille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a:p>
        </p:txBody>
      </p:sp>
      <p:sp>
        <p:nvSpPr>
          <p:cNvPr id="7" name="Pladsholder til sli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B9B2304-596A-814A-A7F9-754424CEBD25}" type="slidenum">
              <a:rPr lang="da-DK" smtClean="0"/>
              <a:t>‹nr.›</a:t>
            </a:fld>
            <a:endParaRPr lang="da-DK"/>
          </a:p>
        </p:txBody>
      </p:sp>
    </p:spTree>
    <p:extLst>
      <p:ext uri="{BB962C8B-B14F-4D97-AF65-F5344CB8AC3E}">
        <p14:creationId xmlns:p14="http://schemas.microsoft.com/office/powerpoint/2010/main" val="26262358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A01E9B45-6DCA-DC4E-9428-398EC5FAF78E}" type="slidenum">
              <a:rPr lang="da-DK" smtClean="0"/>
              <a:t>13</a:t>
            </a:fld>
            <a:endParaRPr lang="da-DK"/>
          </a:p>
        </p:txBody>
      </p:sp>
    </p:spTree>
    <p:extLst>
      <p:ext uri="{BB962C8B-B14F-4D97-AF65-F5344CB8AC3E}">
        <p14:creationId xmlns:p14="http://schemas.microsoft.com/office/powerpoint/2010/main" val="39380923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A01E9B45-6DCA-DC4E-9428-398EC5FAF78E}" type="slidenum">
              <a:rPr lang="da-DK" smtClean="0"/>
              <a:t>21</a:t>
            </a:fld>
            <a:endParaRPr lang="da-DK"/>
          </a:p>
        </p:txBody>
      </p:sp>
    </p:spTree>
    <p:extLst>
      <p:ext uri="{BB962C8B-B14F-4D97-AF65-F5344CB8AC3E}">
        <p14:creationId xmlns:p14="http://schemas.microsoft.com/office/powerpoint/2010/main" val="32400583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A01E9B45-6DCA-DC4E-9428-398EC5FAF78E}" type="slidenum">
              <a:rPr lang="da-DK" smtClean="0"/>
              <a:t>28</a:t>
            </a:fld>
            <a:endParaRPr lang="da-DK"/>
          </a:p>
        </p:txBody>
      </p:sp>
    </p:spTree>
    <p:extLst>
      <p:ext uri="{BB962C8B-B14F-4D97-AF65-F5344CB8AC3E}">
        <p14:creationId xmlns:p14="http://schemas.microsoft.com/office/powerpoint/2010/main" val="6648536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da-DK"/>
              <a:t>Klik for at redigere titeltypografien i masteren</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endParaRPr lang="en-US" dirty="0"/>
          </a:p>
        </p:txBody>
      </p:sp>
      <p:sp>
        <p:nvSpPr>
          <p:cNvPr id="4" name="Date Placeholder 3"/>
          <p:cNvSpPr>
            <a:spLocks noGrp="1"/>
          </p:cNvSpPr>
          <p:nvPr>
            <p:ph type="dt" sz="half" idx="10"/>
          </p:nvPr>
        </p:nvSpPr>
        <p:spPr/>
        <p:txBody>
          <a:bodyPr/>
          <a:lstStyle/>
          <a:p>
            <a:fld id="{089375C3-41E7-3643-8B02-8AAFE321E68F}" type="datetimeFigureOut">
              <a:rPr lang="da-DK" smtClean="0"/>
              <a:t>10.11.2024</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C5BC731C-755F-FB40-B9AB-80897572BFD4}" type="slidenum">
              <a:rPr lang="da-DK" smtClean="0"/>
              <a:t>‹nr.›</a:t>
            </a:fld>
            <a:endParaRPr lang="da-DK"/>
          </a:p>
        </p:txBody>
      </p:sp>
    </p:spTree>
    <p:extLst>
      <p:ext uri="{BB962C8B-B14F-4D97-AF65-F5344CB8AC3E}">
        <p14:creationId xmlns:p14="http://schemas.microsoft.com/office/powerpoint/2010/main" val="23472257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a:t>Klik for at redigere titeltypografien i masteren</a:t>
            </a:r>
            <a:endParaRPr lang="en-US" dirty="0"/>
          </a:p>
        </p:txBody>
      </p:sp>
      <p:sp>
        <p:nvSpPr>
          <p:cNvPr id="3" name="Vertical Text Placeholder 2"/>
          <p:cNvSpPr>
            <a:spLocks noGrp="1"/>
          </p:cNvSpPr>
          <p:nvPr>
            <p:ph type="body" orient="vert" idx="1"/>
          </p:nvPr>
        </p:nvSpPr>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Date Placeholder 3"/>
          <p:cNvSpPr>
            <a:spLocks noGrp="1"/>
          </p:cNvSpPr>
          <p:nvPr>
            <p:ph type="dt" sz="half" idx="10"/>
          </p:nvPr>
        </p:nvSpPr>
        <p:spPr/>
        <p:txBody>
          <a:bodyPr/>
          <a:lstStyle/>
          <a:p>
            <a:fld id="{089375C3-41E7-3643-8B02-8AAFE321E68F}" type="datetimeFigureOut">
              <a:rPr lang="da-DK" smtClean="0"/>
              <a:t>10.11.2024</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C5BC731C-755F-FB40-B9AB-80897572BFD4}" type="slidenum">
              <a:rPr lang="da-DK" smtClean="0"/>
              <a:t>‹nr.›</a:t>
            </a:fld>
            <a:endParaRPr lang="da-DK"/>
          </a:p>
        </p:txBody>
      </p:sp>
    </p:spTree>
    <p:extLst>
      <p:ext uri="{BB962C8B-B14F-4D97-AF65-F5344CB8AC3E}">
        <p14:creationId xmlns:p14="http://schemas.microsoft.com/office/powerpoint/2010/main" val="34084608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da-DK"/>
              <a:t>Klik for at redigere titeltypografien i masteren</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Date Placeholder 3"/>
          <p:cNvSpPr>
            <a:spLocks noGrp="1"/>
          </p:cNvSpPr>
          <p:nvPr>
            <p:ph type="dt" sz="half" idx="10"/>
          </p:nvPr>
        </p:nvSpPr>
        <p:spPr/>
        <p:txBody>
          <a:bodyPr/>
          <a:lstStyle/>
          <a:p>
            <a:fld id="{089375C3-41E7-3643-8B02-8AAFE321E68F}" type="datetimeFigureOut">
              <a:rPr lang="da-DK" smtClean="0"/>
              <a:t>10.11.2024</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C5BC731C-755F-FB40-B9AB-80897572BFD4}" type="slidenum">
              <a:rPr lang="da-DK" smtClean="0"/>
              <a:t>‹nr.›</a:t>
            </a:fld>
            <a:endParaRPr lang="da-DK"/>
          </a:p>
        </p:txBody>
      </p:sp>
    </p:spTree>
    <p:extLst>
      <p:ext uri="{BB962C8B-B14F-4D97-AF65-F5344CB8AC3E}">
        <p14:creationId xmlns:p14="http://schemas.microsoft.com/office/powerpoint/2010/main" val="14686112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a:t>Klik for at redigere titeltypografien i masteren</a:t>
            </a:r>
            <a:endParaRPr lang="en-US" dirty="0"/>
          </a:p>
        </p:txBody>
      </p:sp>
      <p:sp>
        <p:nvSpPr>
          <p:cNvPr id="3" name="Content Placeholder 2"/>
          <p:cNvSpPr>
            <a:spLocks noGrp="1"/>
          </p:cNvSpPr>
          <p:nvPr>
            <p:ph idx="1"/>
          </p:nvPr>
        </p:nvSpPr>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Date Placeholder 3"/>
          <p:cNvSpPr>
            <a:spLocks noGrp="1"/>
          </p:cNvSpPr>
          <p:nvPr>
            <p:ph type="dt" sz="half" idx="10"/>
          </p:nvPr>
        </p:nvSpPr>
        <p:spPr/>
        <p:txBody>
          <a:bodyPr/>
          <a:lstStyle/>
          <a:p>
            <a:fld id="{089375C3-41E7-3643-8B02-8AAFE321E68F}" type="datetimeFigureOut">
              <a:rPr lang="da-DK" smtClean="0"/>
              <a:t>10.11.2024</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C5BC731C-755F-FB40-B9AB-80897572BFD4}" type="slidenum">
              <a:rPr lang="da-DK" smtClean="0"/>
              <a:t>‹nr.›</a:t>
            </a:fld>
            <a:endParaRPr lang="da-DK"/>
          </a:p>
        </p:txBody>
      </p:sp>
    </p:spTree>
    <p:extLst>
      <p:ext uri="{BB962C8B-B14F-4D97-AF65-F5344CB8AC3E}">
        <p14:creationId xmlns:p14="http://schemas.microsoft.com/office/powerpoint/2010/main" val="28417019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da-DK"/>
              <a:t>Klik for at redigere titeltypografien i masteren</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shade val="82000"/>
                  </a:schemeClr>
                </a:solidFill>
              </a:defRPr>
            </a:lvl1pPr>
            <a:lvl2pPr marL="457200" indent="0">
              <a:buNone/>
              <a:defRPr sz="2000">
                <a:solidFill>
                  <a:schemeClr val="tx1">
                    <a:shade val="82000"/>
                  </a:schemeClr>
                </a:solidFill>
              </a:defRPr>
            </a:lvl2pPr>
            <a:lvl3pPr marL="914400" indent="0">
              <a:buNone/>
              <a:defRPr sz="1800">
                <a:solidFill>
                  <a:schemeClr val="tx1">
                    <a:shade val="82000"/>
                  </a:schemeClr>
                </a:solidFill>
              </a:defRPr>
            </a:lvl3pPr>
            <a:lvl4pPr marL="1371600" indent="0">
              <a:buNone/>
              <a:defRPr sz="1600">
                <a:solidFill>
                  <a:schemeClr val="tx1">
                    <a:shade val="82000"/>
                  </a:schemeClr>
                </a:solidFill>
              </a:defRPr>
            </a:lvl4pPr>
            <a:lvl5pPr marL="1828800" indent="0">
              <a:buNone/>
              <a:defRPr sz="1600">
                <a:solidFill>
                  <a:schemeClr val="tx1">
                    <a:shade val="82000"/>
                  </a:schemeClr>
                </a:solidFill>
              </a:defRPr>
            </a:lvl5pPr>
            <a:lvl6pPr marL="2286000" indent="0">
              <a:buNone/>
              <a:defRPr sz="1600">
                <a:solidFill>
                  <a:schemeClr val="tx1">
                    <a:shade val="82000"/>
                  </a:schemeClr>
                </a:solidFill>
              </a:defRPr>
            </a:lvl6pPr>
            <a:lvl7pPr marL="2743200" indent="0">
              <a:buNone/>
              <a:defRPr sz="1600">
                <a:solidFill>
                  <a:schemeClr val="tx1">
                    <a:shade val="82000"/>
                  </a:schemeClr>
                </a:solidFill>
              </a:defRPr>
            </a:lvl7pPr>
            <a:lvl8pPr marL="3200400" indent="0">
              <a:buNone/>
              <a:defRPr sz="1600">
                <a:solidFill>
                  <a:schemeClr val="tx1">
                    <a:shade val="82000"/>
                  </a:schemeClr>
                </a:solidFill>
              </a:defRPr>
            </a:lvl8pPr>
            <a:lvl9pPr marL="3657600" indent="0">
              <a:buNone/>
              <a:defRPr sz="1600">
                <a:solidFill>
                  <a:schemeClr val="tx1">
                    <a:shade val="82000"/>
                  </a:schemeClr>
                </a:solidFill>
              </a:defRPr>
            </a:lvl9pPr>
          </a:lstStyle>
          <a:p>
            <a:pPr lvl="0"/>
            <a:r>
              <a:rPr lang="da-DK"/>
              <a:t>Klik for at redigere teksttypografierne i masteren</a:t>
            </a:r>
          </a:p>
        </p:txBody>
      </p:sp>
      <p:sp>
        <p:nvSpPr>
          <p:cNvPr id="4" name="Date Placeholder 3"/>
          <p:cNvSpPr>
            <a:spLocks noGrp="1"/>
          </p:cNvSpPr>
          <p:nvPr>
            <p:ph type="dt" sz="half" idx="10"/>
          </p:nvPr>
        </p:nvSpPr>
        <p:spPr/>
        <p:txBody>
          <a:bodyPr/>
          <a:lstStyle/>
          <a:p>
            <a:fld id="{089375C3-41E7-3643-8B02-8AAFE321E68F}" type="datetimeFigureOut">
              <a:rPr lang="da-DK" smtClean="0"/>
              <a:t>10.11.2024</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C5BC731C-755F-FB40-B9AB-80897572BFD4}" type="slidenum">
              <a:rPr lang="da-DK" smtClean="0"/>
              <a:t>‹nr.›</a:t>
            </a:fld>
            <a:endParaRPr lang="da-DK"/>
          </a:p>
        </p:txBody>
      </p:sp>
    </p:spTree>
    <p:extLst>
      <p:ext uri="{BB962C8B-B14F-4D97-AF65-F5344CB8AC3E}">
        <p14:creationId xmlns:p14="http://schemas.microsoft.com/office/powerpoint/2010/main" val="26030646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a:t>Klik for at redigere titeltypografien i masteren</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5" name="Date Placeholder 4"/>
          <p:cNvSpPr>
            <a:spLocks noGrp="1"/>
          </p:cNvSpPr>
          <p:nvPr>
            <p:ph type="dt" sz="half" idx="10"/>
          </p:nvPr>
        </p:nvSpPr>
        <p:spPr/>
        <p:txBody>
          <a:bodyPr/>
          <a:lstStyle/>
          <a:p>
            <a:fld id="{089375C3-41E7-3643-8B02-8AAFE321E68F}" type="datetimeFigureOut">
              <a:rPr lang="da-DK" smtClean="0"/>
              <a:t>10.11.2024</a:t>
            </a:fld>
            <a:endParaRPr lang="da-DK"/>
          </a:p>
        </p:txBody>
      </p:sp>
      <p:sp>
        <p:nvSpPr>
          <p:cNvPr id="6" name="Footer Placeholder 5"/>
          <p:cNvSpPr>
            <a:spLocks noGrp="1"/>
          </p:cNvSpPr>
          <p:nvPr>
            <p:ph type="ftr" sz="quarter" idx="11"/>
          </p:nvPr>
        </p:nvSpPr>
        <p:spPr/>
        <p:txBody>
          <a:bodyPr/>
          <a:lstStyle/>
          <a:p>
            <a:endParaRPr lang="da-DK"/>
          </a:p>
        </p:txBody>
      </p:sp>
      <p:sp>
        <p:nvSpPr>
          <p:cNvPr id="7" name="Slide Number Placeholder 6"/>
          <p:cNvSpPr>
            <a:spLocks noGrp="1"/>
          </p:cNvSpPr>
          <p:nvPr>
            <p:ph type="sldNum" sz="quarter" idx="12"/>
          </p:nvPr>
        </p:nvSpPr>
        <p:spPr/>
        <p:txBody>
          <a:bodyPr/>
          <a:lstStyle/>
          <a:p>
            <a:fld id="{C5BC731C-755F-FB40-B9AB-80897572BFD4}" type="slidenum">
              <a:rPr lang="da-DK" smtClean="0"/>
              <a:t>‹nr.›</a:t>
            </a:fld>
            <a:endParaRPr lang="da-DK"/>
          </a:p>
        </p:txBody>
      </p:sp>
    </p:spTree>
    <p:extLst>
      <p:ext uri="{BB962C8B-B14F-4D97-AF65-F5344CB8AC3E}">
        <p14:creationId xmlns:p14="http://schemas.microsoft.com/office/powerpoint/2010/main" val="1143927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da-DK"/>
              <a:t>Klik for at redigere titeltypografien i masteren</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4" name="Content Placeholder 3"/>
          <p:cNvSpPr>
            <a:spLocks noGrp="1"/>
          </p:cNvSpPr>
          <p:nvPr>
            <p:ph sz="half" idx="2"/>
          </p:nvPr>
        </p:nvSpPr>
        <p:spPr>
          <a:xfrm>
            <a:off x="839788" y="2505075"/>
            <a:ext cx="5157787"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6" name="Content Placeholder 5"/>
          <p:cNvSpPr>
            <a:spLocks noGrp="1"/>
          </p:cNvSpPr>
          <p:nvPr>
            <p:ph sz="quarter" idx="4"/>
          </p:nvPr>
        </p:nvSpPr>
        <p:spPr>
          <a:xfrm>
            <a:off x="6172200" y="2505075"/>
            <a:ext cx="5183188"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7" name="Date Placeholder 6"/>
          <p:cNvSpPr>
            <a:spLocks noGrp="1"/>
          </p:cNvSpPr>
          <p:nvPr>
            <p:ph type="dt" sz="half" idx="10"/>
          </p:nvPr>
        </p:nvSpPr>
        <p:spPr/>
        <p:txBody>
          <a:bodyPr/>
          <a:lstStyle/>
          <a:p>
            <a:fld id="{089375C3-41E7-3643-8B02-8AAFE321E68F}" type="datetimeFigureOut">
              <a:rPr lang="da-DK" smtClean="0"/>
              <a:t>10.11.2024</a:t>
            </a:fld>
            <a:endParaRPr lang="da-DK"/>
          </a:p>
        </p:txBody>
      </p:sp>
      <p:sp>
        <p:nvSpPr>
          <p:cNvPr id="8" name="Footer Placeholder 7"/>
          <p:cNvSpPr>
            <a:spLocks noGrp="1"/>
          </p:cNvSpPr>
          <p:nvPr>
            <p:ph type="ftr" sz="quarter" idx="11"/>
          </p:nvPr>
        </p:nvSpPr>
        <p:spPr/>
        <p:txBody>
          <a:bodyPr/>
          <a:lstStyle/>
          <a:p>
            <a:endParaRPr lang="da-DK"/>
          </a:p>
        </p:txBody>
      </p:sp>
      <p:sp>
        <p:nvSpPr>
          <p:cNvPr id="9" name="Slide Number Placeholder 8"/>
          <p:cNvSpPr>
            <a:spLocks noGrp="1"/>
          </p:cNvSpPr>
          <p:nvPr>
            <p:ph type="sldNum" sz="quarter" idx="12"/>
          </p:nvPr>
        </p:nvSpPr>
        <p:spPr/>
        <p:txBody>
          <a:bodyPr/>
          <a:lstStyle/>
          <a:p>
            <a:fld id="{C5BC731C-755F-FB40-B9AB-80897572BFD4}" type="slidenum">
              <a:rPr lang="da-DK" smtClean="0"/>
              <a:t>‹nr.›</a:t>
            </a:fld>
            <a:endParaRPr lang="da-DK"/>
          </a:p>
        </p:txBody>
      </p:sp>
    </p:spTree>
    <p:extLst>
      <p:ext uri="{BB962C8B-B14F-4D97-AF65-F5344CB8AC3E}">
        <p14:creationId xmlns:p14="http://schemas.microsoft.com/office/powerpoint/2010/main" val="19821736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a:t>Klik for at redigere titeltypografien i masteren</a:t>
            </a:r>
            <a:endParaRPr lang="en-US" dirty="0"/>
          </a:p>
        </p:txBody>
      </p:sp>
      <p:sp>
        <p:nvSpPr>
          <p:cNvPr id="3" name="Date Placeholder 2"/>
          <p:cNvSpPr>
            <a:spLocks noGrp="1"/>
          </p:cNvSpPr>
          <p:nvPr>
            <p:ph type="dt" sz="half" idx="10"/>
          </p:nvPr>
        </p:nvSpPr>
        <p:spPr/>
        <p:txBody>
          <a:bodyPr/>
          <a:lstStyle/>
          <a:p>
            <a:fld id="{089375C3-41E7-3643-8B02-8AAFE321E68F}" type="datetimeFigureOut">
              <a:rPr lang="da-DK" smtClean="0"/>
              <a:t>10.11.2024</a:t>
            </a:fld>
            <a:endParaRPr lang="da-DK"/>
          </a:p>
        </p:txBody>
      </p:sp>
      <p:sp>
        <p:nvSpPr>
          <p:cNvPr id="4" name="Footer Placeholder 3"/>
          <p:cNvSpPr>
            <a:spLocks noGrp="1"/>
          </p:cNvSpPr>
          <p:nvPr>
            <p:ph type="ftr" sz="quarter" idx="11"/>
          </p:nvPr>
        </p:nvSpPr>
        <p:spPr/>
        <p:txBody>
          <a:bodyPr/>
          <a:lstStyle/>
          <a:p>
            <a:endParaRPr lang="da-DK"/>
          </a:p>
        </p:txBody>
      </p:sp>
      <p:sp>
        <p:nvSpPr>
          <p:cNvPr id="5" name="Slide Number Placeholder 4"/>
          <p:cNvSpPr>
            <a:spLocks noGrp="1"/>
          </p:cNvSpPr>
          <p:nvPr>
            <p:ph type="sldNum" sz="quarter" idx="12"/>
          </p:nvPr>
        </p:nvSpPr>
        <p:spPr/>
        <p:txBody>
          <a:bodyPr/>
          <a:lstStyle/>
          <a:p>
            <a:fld id="{C5BC731C-755F-FB40-B9AB-80897572BFD4}" type="slidenum">
              <a:rPr lang="da-DK" smtClean="0"/>
              <a:t>‹nr.›</a:t>
            </a:fld>
            <a:endParaRPr lang="da-DK"/>
          </a:p>
        </p:txBody>
      </p:sp>
    </p:spTree>
    <p:extLst>
      <p:ext uri="{BB962C8B-B14F-4D97-AF65-F5344CB8AC3E}">
        <p14:creationId xmlns:p14="http://schemas.microsoft.com/office/powerpoint/2010/main" val="10550142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9375C3-41E7-3643-8B02-8AAFE321E68F}" type="datetimeFigureOut">
              <a:rPr lang="da-DK" smtClean="0"/>
              <a:t>10.11.2024</a:t>
            </a:fld>
            <a:endParaRPr lang="da-DK"/>
          </a:p>
        </p:txBody>
      </p:sp>
      <p:sp>
        <p:nvSpPr>
          <p:cNvPr id="3" name="Footer Placeholder 2"/>
          <p:cNvSpPr>
            <a:spLocks noGrp="1"/>
          </p:cNvSpPr>
          <p:nvPr>
            <p:ph type="ftr" sz="quarter" idx="11"/>
          </p:nvPr>
        </p:nvSpPr>
        <p:spPr/>
        <p:txBody>
          <a:bodyPr/>
          <a:lstStyle/>
          <a:p>
            <a:endParaRPr lang="da-DK"/>
          </a:p>
        </p:txBody>
      </p:sp>
      <p:sp>
        <p:nvSpPr>
          <p:cNvPr id="4" name="Slide Number Placeholder 3"/>
          <p:cNvSpPr>
            <a:spLocks noGrp="1"/>
          </p:cNvSpPr>
          <p:nvPr>
            <p:ph type="sldNum" sz="quarter" idx="12"/>
          </p:nvPr>
        </p:nvSpPr>
        <p:spPr/>
        <p:txBody>
          <a:bodyPr/>
          <a:lstStyle/>
          <a:p>
            <a:fld id="{C5BC731C-755F-FB40-B9AB-80897572BFD4}" type="slidenum">
              <a:rPr lang="da-DK" smtClean="0"/>
              <a:t>‹nr.›</a:t>
            </a:fld>
            <a:endParaRPr lang="da-DK"/>
          </a:p>
        </p:txBody>
      </p:sp>
    </p:spTree>
    <p:extLst>
      <p:ext uri="{BB962C8B-B14F-4D97-AF65-F5344CB8AC3E}">
        <p14:creationId xmlns:p14="http://schemas.microsoft.com/office/powerpoint/2010/main" val="15324388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Date Placeholder 4"/>
          <p:cNvSpPr>
            <a:spLocks noGrp="1"/>
          </p:cNvSpPr>
          <p:nvPr>
            <p:ph type="dt" sz="half" idx="10"/>
          </p:nvPr>
        </p:nvSpPr>
        <p:spPr/>
        <p:txBody>
          <a:bodyPr/>
          <a:lstStyle/>
          <a:p>
            <a:fld id="{089375C3-41E7-3643-8B02-8AAFE321E68F}" type="datetimeFigureOut">
              <a:rPr lang="da-DK" smtClean="0"/>
              <a:t>10.11.2024</a:t>
            </a:fld>
            <a:endParaRPr lang="da-DK"/>
          </a:p>
        </p:txBody>
      </p:sp>
      <p:sp>
        <p:nvSpPr>
          <p:cNvPr id="6" name="Footer Placeholder 5"/>
          <p:cNvSpPr>
            <a:spLocks noGrp="1"/>
          </p:cNvSpPr>
          <p:nvPr>
            <p:ph type="ftr" sz="quarter" idx="11"/>
          </p:nvPr>
        </p:nvSpPr>
        <p:spPr/>
        <p:txBody>
          <a:bodyPr/>
          <a:lstStyle/>
          <a:p>
            <a:endParaRPr lang="da-DK"/>
          </a:p>
        </p:txBody>
      </p:sp>
      <p:sp>
        <p:nvSpPr>
          <p:cNvPr id="7" name="Slide Number Placeholder 6"/>
          <p:cNvSpPr>
            <a:spLocks noGrp="1"/>
          </p:cNvSpPr>
          <p:nvPr>
            <p:ph type="sldNum" sz="quarter" idx="12"/>
          </p:nvPr>
        </p:nvSpPr>
        <p:spPr/>
        <p:txBody>
          <a:bodyPr/>
          <a:lstStyle/>
          <a:p>
            <a:fld id="{C5BC731C-755F-FB40-B9AB-80897572BFD4}" type="slidenum">
              <a:rPr lang="da-DK" smtClean="0"/>
              <a:t>‹nr.›</a:t>
            </a:fld>
            <a:endParaRPr lang="da-DK"/>
          </a:p>
        </p:txBody>
      </p:sp>
    </p:spTree>
    <p:extLst>
      <p:ext uri="{BB962C8B-B14F-4D97-AF65-F5344CB8AC3E}">
        <p14:creationId xmlns:p14="http://schemas.microsoft.com/office/powerpoint/2010/main" val="25249689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a-DK"/>
              <a:t>Klik på ikonet for at tilføje et billede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Date Placeholder 4"/>
          <p:cNvSpPr>
            <a:spLocks noGrp="1"/>
          </p:cNvSpPr>
          <p:nvPr>
            <p:ph type="dt" sz="half" idx="10"/>
          </p:nvPr>
        </p:nvSpPr>
        <p:spPr/>
        <p:txBody>
          <a:bodyPr/>
          <a:lstStyle/>
          <a:p>
            <a:fld id="{089375C3-41E7-3643-8B02-8AAFE321E68F}" type="datetimeFigureOut">
              <a:rPr lang="da-DK" smtClean="0"/>
              <a:t>10.11.2024</a:t>
            </a:fld>
            <a:endParaRPr lang="da-DK"/>
          </a:p>
        </p:txBody>
      </p:sp>
      <p:sp>
        <p:nvSpPr>
          <p:cNvPr id="6" name="Footer Placeholder 5"/>
          <p:cNvSpPr>
            <a:spLocks noGrp="1"/>
          </p:cNvSpPr>
          <p:nvPr>
            <p:ph type="ftr" sz="quarter" idx="11"/>
          </p:nvPr>
        </p:nvSpPr>
        <p:spPr/>
        <p:txBody>
          <a:bodyPr/>
          <a:lstStyle/>
          <a:p>
            <a:endParaRPr lang="da-DK"/>
          </a:p>
        </p:txBody>
      </p:sp>
      <p:sp>
        <p:nvSpPr>
          <p:cNvPr id="7" name="Slide Number Placeholder 6"/>
          <p:cNvSpPr>
            <a:spLocks noGrp="1"/>
          </p:cNvSpPr>
          <p:nvPr>
            <p:ph type="sldNum" sz="quarter" idx="12"/>
          </p:nvPr>
        </p:nvSpPr>
        <p:spPr/>
        <p:txBody>
          <a:bodyPr/>
          <a:lstStyle/>
          <a:p>
            <a:fld id="{C5BC731C-755F-FB40-B9AB-80897572BFD4}" type="slidenum">
              <a:rPr lang="da-DK" smtClean="0"/>
              <a:t>‹nr.›</a:t>
            </a:fld>
            <a:endParaRPr lang="da-DK"/>
          </a:p>
        </p:txBody>
      </p:sp>
    </p:spTree>
    <p:extLst>
      <p:ext uri="{BB962C8B-B14F-4D97-AF65-F5344CB8AC3E}">
        <p14:creationId xmlns:p14="http://schemas.microsoft.com/office/powerpoint/2010/main" val="38961146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a-DK"/>
              <a:t>Klik for at redigere titeltypografien i masteren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shade val="82000"/>
                  </a:schemeClr>
                </a:solidFill>
              </a:defRPr>
            </a:lvl1pPr>
          </a:lstStyle>
          <a:p>
            <a:fld id="{089375C3-41E7-3643-8B02-8AAFE321E68F}" type="datetimeFigureOut">
              <a:rPr lang="da-DK" smtClean="0"/>
              <a:t>10.11.2024</a:t>
            </a:fld>
            <a:endParaRPr lang="da-DK"/>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shade val="82000"/>
                  </a:schemeClr>
                </a:solidFill>
              </a:defRPr>
            </a:lvl1pPr>
          </a:lstStyle>
          <a:p>
            <a:endParaRPr lang="da-DK"/>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shade val="82000"/>
                  </a:schemeClr>
                </a:solidFill>
              </a:defRPr>
            </a:lvl1pPr>
          </a:lstStyle>
          <a:p>
            <a:fld id="{C5BC731C-755F-FB40-B9AB-80897572BFD4}" type="slidenum">
              <a:rPr lang="da-DK" smtClean="0"/>
              <a:t>‹nr.›</a:t>
            </a:fld>
            <a:endParaRPr lang="da-DK"/>
          </a:p>
        </p:txBody>
      </p:sp>
    </p:spTree>
    <p:extLst>
      <p:ext uri="{BB962C8B-B14F-4D97-AF65-F5344CB8AC3E}">
        <p14:creationId xmlns:p14="http://schemas.microsoft.com/office/powerpoint/2010/main" val="511067367"/>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1.jpg"/><Relationship Id="rId7" Type="http://schemas.openxmlformats.org/officeDocument/2006/relationships/image" Target="../media/image15.jpeg"/><Relationship Id="rId2" Type="http://schemas.openxmlformats.org/officeDocument/2006/relationships/image" Target="../media/image10.jpg"/><Relationship Id="rId1" Type="http://schemas.openxmlformats.org/officeDocument/2006/relationships/slideLayout" Target="../slideLayouts/slideLayout6.xml"/><Relationship Id="rId6" Type="http://schemas.openxmlformats.org/officeDocument/2006/relationships/image" Target="../media/image14.png"/><Relationship Id="rId5" Type="http://schemas.openxmlformats.org/officeDocument/2006/relationships/image" Target="../media/image13.jpeg"/><Relationship Id="rId10" Type="http://schemas.openxmlformats.org/officeDocument/2006/relationships/image" Target="../media/image18.jpeg"/><Relationship Id="rId4" Type="http://schemas.openxmlformats.org/officeDocument/2006/relationships/image" Target="../media/image12.jpg"/><Relationship Id="rId9" Type="http://schemas.openxmlformats.org/officeDocument/2006/relationships/image" Target="../media/image17.jpeg"/></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D785828-37A7-BFF7-AF30-3B7F3AFC16F5}"/>
              </a:ext>
            </a:extLst>
          </p:cNvPr>
          <p:cNvSpPr>
            <a:spLocks noGrp="1"/>
          </p:cNvSpPr>
          <p:nvPr>
            <p:ph type="title"/>
          </p:nvPr>
        </p:nvSpPr>
        <p:spPr>
          <a:xfrm>
            <a:off x="838200" y="365125"/>
            <a:ext cx="10515600" cy="5863566"/>
          </a:xfrm>
        </p:spPr>
        <p:txBody>
          <a:bodyPr/>
          <a:lstStyle/>
          <a:p>
            <a:pPr algn="ctr"/>
            <a:r>
              <a:rPr lang="da-DK" sz="4400" b="1" i="0" u="none" strike="noStrike" dirty="0">
                <a:solidFill>
                  <a:srgbClr val="008000"/>
                </a:solidFill>
                <a:effectLst/>
                <a:latin typeface="Verdana" panose="020B0604030504040204" pitchFamily="34" charset="0"/>
              </a:rPr>
              <a:t>FREDERIKSBERG</a:t>
            </a:r>
            <a:r>
              <a:rPr lang="da-DK" sz="4400" b="1" i="0" u="none" strike="noStrike" dirty="0">
                <a:solidFill>
                  <a:srgbClr val="000000"/>
                </a:solidFill>
                <a:effectLst/>
                <a:latin typeface="Verdana" panose="020B0604030504040204" pitchFamily="34" charset="0"/>
              </a:rPr>
              <a:t> </a:t>
            </a:r>
            <a:r>
              <a:rPr lang="da-DK" sz="4400" b="1" i="0" u="none" strike="noStrike" dirty="0">
                <a:solidFill>
                  <a:srgbClr val="FF0000"/>
                </a:solidFill>
                <a:effectLst/>
                <a:latin typeface="Verdana" panose="020B0604030504040204" pitchFamily="34" charset="0"/>
              </a:rPr>
              <a:t>SENIORRÅD</a:t>
            </a:r>
            <a:br>
              <a:rPr lang="da-DK" sz="4400" b="1" i="0" u="none" strike="noStrike" dirty="0">
                <a:solidFill>
                  <a:srgbClr val="FF0000"/>
                </a:solidFill>
                <a:effectLst/>
                <a:latin typeface="Verdana" panose="020B0604030504040204" pitchFamily="34" charset="0"/>
              </a:rPr>
            </a:br>
            <a:br>
              <a:rPr lang="da-DK" sz="4400" b="1" i="0" u="none" strike="noStrike" dirty="0">
                <a:solidFill>
                  <a:srgbClr val="FF0000"/>
                </a:solidFill>
                <a:effectLst/>
                <a:latin typeface="Verdana" panose="020B0604030504040204" pitchFamily="34" charset="0"/>
              </a:rPr>
            </a:br>
            <a:r>
              <a:rPr lang="da-DK" sz="4400" b="1" i="0" u="none" strike="noStrike" dirty="0">
                <a:solidFill>
                  <a:srgbClr val="FF0000"/>
                </a:solidFill>
                <a:effectLst/>
                <a:latin typeface="Verdana" panose="020B0604030504040204" pitchFamily="34" charset="0"/>
              </a:rPr>
              <a:t>står for denne eftermiddag - den 30. oktober 2024 - </a:t>
            </a:r>
            <a:r>
              <a:rPr lang="da-DK" sz="4400" b="1" i="0" u="none" strike="noStrike" dirty="0">
                <a:solidFill>
                  <a:srgbClr val="00B050"/>
                </a:solidFill>
                <a:effectLst/>
                <a:latin typeface="Verdana" panose="020B0604030504040204" pitchFamily="34" charset="0"/>
              </a:rPr>
              <a:t>om høretab</a:t>
            </a:r>
            <a:br>
              <a:rPr lang="da-DK" sz="4400" dirty="0"/>
            </a:br>
            <a:br>
              <a:rPr lang="da-DK" sz="4400" dirty="0"/>
            </a:br>
            <a:r>
              <a:rPr lang="da-DK" sz="4400" dirty="0">
                <a:solidFill>
                  <a:srgbClr val="FFFF00"/>
                </a:solidFill>
              </a:rPr>
              <a:t>med støtte fra William Demant fonden</a:t>
            </a:r>
            <a:endParaRPr lang="da-DK" dirty="0">
              <a:solidFill>
                <a:srgbClr val="FFFF00"/>
              </a:solidFill>
            </a:endParaRPr>
          </a:p>
        </p:txBody>
      </p:sp>
      <p:sp>
        <p:nvSpPr>
          <p:cNvPr id="3" name="Pladsholder til indhold 2">
            <a:extLst>
              <a:ext uri="{FF2B5EF4-FFF2-40B4-BE49-F238E27FC236}">
                <a16:creationId xmlns:a16="http://schemas.microsoft.com/office/drawing/2014/main" id="{FB3E0F39-98B0-7B59-7F29-D0BD01F43196}"/>
              </a:ext>
            </a:extLst>
          </p:cNvPr>
          <p:cNvSpPr>
            <a:spLocks noGrp="1"/>
          </p:cNvSpPr>
          <p:nvPr>
            <p:ph idx="1"/>
          </p:nvPr>
        </p:nvSpPr>
        <p:spPr>
          <a:xfrm>
            <a:off x="838200" y="1026583"/>
            <a:ext cx="10515600" cy="949325"/>
          </a:xfrm>
        </p:spPr>
        <p:txBody>
          <a:bodyPr/>
          <a:lstStyle/>
          <a:p>
            <a:endParaRPr lang="da-DK" dirty="0"/>
          </a:p>
          <a:p>
            <a:pPr algn="ctr"/>
            <a:endParaRPr lang="da-DK" dirty="0"/>
          </a:p>
          <a:p>
            <a:pPr algn="ctr"/>
            <a:endParaRPr lang="da-DK" dirty="0"/>
          </a:p>
        </p:txBody>
      </p:sp>
      <p:sp>
        <p:nvSpPr>
          <p:cNvPr id="4" name="Tekstfelt 3">
            <a:extLst>
              <a:ext uri="{FF2B5EF4-FFF2-40B4-BE49-F238E27FC236}">
                <a16:creationId xmlns:a16="http://schemas.microsoft.com/office/drawing/2014/main" id="{E31D5603-5E5C-239D-6B74-4E3EE913D0FB}"/>
              </a:ext>
            </a:extLst>
          </p:cNvPr>
          <p:cNvSpPr txBox="1"/>
          <p:nvPr/>
        </p:nvSpPr>
        <p:spPr>
          <a:xfrm>
            <a:off x="1039906" y="259976"/>
            <a:ext cx="184731" cy="369332"/>
          </a:xfrm>
          <a:prstGeom prst="rect">
            <a:avLst/>
          </a:prstGeom>
          <a:noFill/>
        </p:spPr>
        <p:txBody>
          <a:bodyPr wrap="none" rtlCol="0">
            <a:spAutoFit/>
          </a:bodyPr>
          <a:lstStyle/>
          <a:p>
            <a:endParaRPr lang="da-DK"/>
          </a:p>
        </p:txBody>
      </p:sp>
    </p:spTree>
    <p:extLst>
      <p:ext uri="{BB962C8B-B14F-4D97-AF65-F5344CB8AC3E}">
        <p14:creationId xmlns:p14="http://schemas.microsoft.com/office/powerpoint/2010/main" val="4378682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958D8F-4A2E-3A49-5A97-D4775DA2FFE4}"/>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317A149F-5035-72C4-F2D0-3D55EA4E0BAC}"/>
              </a:ext>
            </a:extLst>
          </p:cNvPr>
          <p:cNvSpPr>
            <a:spLocks noGrp="1"/>
          </p:cNvSpPr>
          <p:nvPr>
            <p:ph type="title"/>
          </p:nvPr>
        </p:nvSpPr>
        <p:spPr>
          <a:xfrm flipH="1" flipV="1">
            <a:off x="-557939" y="5346915"/>
            <a:ext cx="402956" cy="45719"/>
          </a:xfrm>
        </p:spPr>
        <p:txBody>
          <a:bodyPr anchor="b">
            <a:normAutofit fontScale="90000"/>
          </a:bodyPr>
          <a:lstStyle/>
          <a:p>
            <a:pPr algn="r"/>
            <a:r>
              <a:rPr lang="da-DK" sz="4000" b="1" dirty="0">
                <a:solidFill>
                  <a:srgbClr val="FFFFFF"/>
                </a:solidFill>
              </a:rPr>
              <a:t>Hans budskab er: </a:t>
            </a:r>
            <a:br>
              <a:rPr lang="da-DK" sz="4000" b="1" dirty="0">
                <a:solidFill>
                  <a:srgbClr val="FFFFFF"/>
                </a:solidFill>
              </a:rPr>
            </a:br>
            <a:r>
              <a:rPr lang="da-DK" sz="4000" b="1" dirty="0">
                <a:solidFill>
                  <a:srgbClr val="FFFFFF"/>
                </a:solidFill>
              </a:rPr>
              <a:t>Fra sidste nummer af Hørelsen</a:t>
            </a:r>
            <a:endParaRPr lang="da-DK" sz="4000" dirty="0">
              <a:solidFill>
                <a:srgbClr val="FFFFFF"/>
              </a:solidFill>
            </a:endParaRPr>
          </a:p>
        </p:txBody>
      </p:sp>
      <p:graphicFrame>
        <p:nvGraphicFramePr>
          <p:cNvPr id="5" name="Pladsholder til indhold 2">
            <a:extLst>
              <a:ext uri="{FF2B5EF4-FFF2-40B4-BE49-F238E27FC236}">
                <a16:creationId xmlns:a16="http://schemas.microsoft.com/office/drawing/2014/main" id="{6F056CA1-F78E-2954-F6B2-EAE4D5578BA9}"/>
              </a:ext>
            </a:extLst>
          </p:cNvPr>
          <p:cNvGraphicFramePr>
            <a:graphicFrameLocks noGrp="1"/>
          </p:cNvGraphicFramePr>
          <p:nvPr>
            <p:ph idx="1"/>
            <p:extLst>
              <p:ext uri="{D42A27DB-BD31-4B8C-83A1-F6EECF244321}">
                <p14:modId xmlns:p14="http://schemas.microsoft.com/office/powerpoint/2010/main" val="1890889203"/>
              </p:ext>
            </p:extLst>
          </p:nvPr>
        </p:nvGraphicFramePr>
        <p:xfrm>
          <a:off x="3031958" y="211456"/>
          <a:ext cx="7673653" cy="66008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155405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A77865B-722F-7A35-B857-5968A5B69C1D}"/>
              </a:ext>
            </a:extLst>
          </p:cNvPr>
          <p:cNvSpPr>
            <a:spLocks noGrp="1"/>
          </p:cNvSpPr>
          <p:nvPr>
            <p:ph type="title"/>
          </p:nvPr>
        </p:nvSpPr>
        <p:spPr>
          <a:xfrm>
            <a:off x="838200" y="365125"/>
            <a:ext cx="10515600" cy="948327"/>
          </a:xfrm>
        </p:spPr>
        <p:txBody>
          <a:bodyPr>
            <a:normAutofit/>
          </a:bodyPr>
          <a:lstStyle/>
          <a:p>
            <a:pPr algn="ctr"/>
            <a:r>
              <a:rPr lang="da-DK" sz="4800" dirty="0">
                <a:solidFill>
                  <a:srgbClr val="FF0000"/>
                </a:solidFill>
              </a:rPr>
              <a:t>Udviklingen står ikke stille</a:t>
            </a:r>
          </a:p>
        </p:txBody>
      </p:sp>
      <p:pic>
        <p:nvPicPr>
          <p:cNvPr id="5" name="Pladsholder til indhold 4" descr="Et billede, der indeholder hest, vogn, tegnet, udendørs&#10;&#10;Automatisk genereret beskrivelse">
            <a:extLst>
              <a:ext uri="{FF2B5EF4-FFF2-40B4-BE49-F238E27FC236}">
                <a16:creationId xmlns:a16="http://schemas.microsoft.com/office/drawing/2014/main" id="{ABFBB9E7-78CF-4079-0AD1-B9683DC619C9}"/>
              </a:ext>
            </a:extLst>
          </p:cNvPr>
          <p:cNvPicPr>
            <a:picLocks noGrp="1" noChangeAspect="1"/>
          </p:cNvPicPr>
          <p:nvPr>
            <p:ph idx="4294967295"/>
          </p:nvPr>
        </p:nvPicPr>
        <p:blipFill>
          <a:blip r:embed="rId2"/>
          <a:stretch>
            <a:fillRect/>
          </a:stretch>
        </p:blipFill>
        <p:spPr>
          <a:xfrm>
            <a:off x="8451067" y="4218883"/>
            <a:ext cx="3740933" cy="2304000"/>
          </a:xfrm>
        </p:spPr>
      </p:pic>
      <p:pic>
        <p:nvPicPr>
          <p:cNvPr id="7" name="Billede 6" descr="Et billede, der indeholder tekst&#10;&#10;Automatisk genereret beskrivelse">
            <a:extLst>
              <a:ext uri="{FF2B5EF4-FFF2-40B4-BE49-F238E27FC236}">
                <a16:creationId xmlns:a16="http://schemas.microsoft.com/office/drawing/2014/main" id="{4078C783-BF32-7396-D8BB-AC6C6DA383BC}"/>
              </a:ext>
            </a:extLst>
          </p:cNvPr>
          <p:cNvPicPr>
            <a:picLocks noChangeAspect="1"/>
          </p:cNvPicPr>
          <p:nvPr/>
        </p:nvPicPr>
        <p:blipFill>
          <a:blip r:embed="rId3"/>
          <a:stretch>
            <a:fillRect/>
          </a:stretch>
        </p:blipFill>
        <p:spPr>
          <a:xfrm>
            <a:off x="389684" y="1326330"/>
            <a:ext cx="2736000" cy="3666786"/>
          </a:xfrm>
          <a:prstGeom prst="rect">
            <a:avLst/>
          </a:prstGeom>
        </p:spPr>
      </p:pic>
      <p:pic>
        <p:nvPicPr>
          <p:cNvPr id="9" name="Billede 8" descr="Et billede, der indeholder tog, græs, spor, udendørs&#10;&#10;Automatisk genereret beskrivelse">
            <a:extLst>
              <a:ext uri="{FF2B5EF4-FFF2-40B4-BE49-F238E27FC236}">
                <a16:creationId xmlns:a16="http://schemas.microsoft.com/office/drawing/2014/main" id="{56ED5CB4-C57B-6963-D6A4-DAD95E87D235}"/>
              </a:ext>
            </a:extLst>
          </p:cNvPr>
          <p:cNvPicPr>
            <a:picLocks noChangeAspect="1"/>
          </p:cNvPicPr>
          <p:nvPr/>
        </p:nvPicPr>
        <p:blipFill>
          <a:blip r:embed="rId4"/>
          <a:stretch>
            <a:fillRect/>
          </a:stretch>
        </p:blipFill>
        <p:spPr>
          <a:xfrm>
            <a:off x="8520000" y="1408561"/>
            <a:ext cx="3672000" cy="2825505"/>
          </a:xfrm>
          <a:prstGeom prst="rect">
            <a:avLst/>
          </a:prstGeom>
        </p:spPr>
      </p:pic>
      <p:pic>
        <p:nvPicPr>
          <p:cNvPr id="13" name="Billede 12" descr="Et billede, der indeholder cd&#10;&#10;Automatisk genereret beskrivelse">
            <a:extLst>
              <a:ext uri="{FF2B5EF4-FFF2-40B4-BE49-F238E27FC236}">
                <a16:creationId xmlns:a16="http://schemas.microsoft.com/office/drawing/2014/main" id="{D7E43953-F076-B148-F6AC-B664BC450453}"/>
              </a:ext>
            </a:extLst>
          </p:cNvPr>
          <p:cNvPicPr>
            <a:picLocks noChangeAspect="1"/>
          </p:cNvPicPr>
          <p:nvPr/>
        </p:nvPicPr>
        <p:blipFill>
          <a:blip r:embed="rId5"/>
          <a:stretch>
            <a:fillRect/>
          </a:stretch>
        </p:blipFill>
        <p:spPr>
          <a:xfrm>
            <a:off x="3344322" y="1406060"/>
            <a:ext cx="3240000" cy="2199941"/>
          </a:xfrm>
          <a:prstGeom prst="rect">
            <a:avLst/>
          </a:prstGeom>
        </p:spPr>
      </p:pic>
      <p:pic>
        <p:nvPicPr>
          <p:cNvPr id="17" name="Billede 16" descr="Et billede, der indeholder indendørs&#10;&#10;Automatisk genereret beskrivelse">
            <a:extLst>
              <a:ext uri="{FF2B5EF4-FFF2-40B4-BE49-F238E27FC236}">
                <a16:creationId xmlns:a16="http://schemas.microsoft.com/office/drawing/2014/main" id="{AE7030CC-73FA-8BB5-D7DB-D447D6A7CAB2}"/>
              </a:ext>
            </a:extLst>
          </p:cNvPr>
          <p:cNvPicPr>
            <a:picLocks noChangeAspect="1"/>
          </p:cNvPicPr>
          <p:nvPr/>
        </p:nvPicPr>
        <p:blipFill>
          <a:blip r:embed="rId6"/>
          <a:stretch>
            <a:fillRect/>
          </a:stretch>
        </p:blipFill>
        <p:spPr>
          <a:xfrm>
            <a:off x="6165284" y="3997544"/>
            <a:ext cx="1803400" cy="2148925"/>
          </a:xfrm>
          <a:prstGeom prst="rect">
            <a:avLst/>
          </a:prstGeom>
        </p:spPr>
      </p:pic>
      <p:pic>
        <p:nvPicPr>
          <p:cNvPr id="19" name="Billede 18" descr="Et billede, der indeholder tekst, bil, udendørs, himmel&#10;&#10;Automatisk genereret beskrivelse">
            <a:extLst>
              <a:ext uri="{FF2B5EF4-FFF2-40B4-BE49-F238E27FC236}">
                <a16:creationId xmlns:a16="http://schemas.microsoft.com/office/drawing/2014/main" id="{39C632BE-F78F-307B-4591-8B59884F4C98}"/>
              </a:ext>
            </a:extLst>
          </p:cNvPr>
          <p:cNvPicPr>
            <a:picLocks noChangeAspect="1"/>
          </p:cNvPicPr>
          <p:nvPr/>
        </p:nvPicPr>
        <p:blipFill>
          <a:blip r:embed="rId7"/>
          <a:stretch>
            <a:fillRect/>
          </a:stretch>
        </p:blipFill>
        <p:spPr>
          <a:xfrm>
            <a:off x="199004" y="4662363"/>
            <a:ext cx="2926680" cy="1944000"/>
          </a:xfrm>
          <a:prstGeom prst="rect">
            <a:avLst/>
          </a:prstGeom>
        </p:spPr>
      </p:pic>
      <p:pic>
        <p:nvPicPr>
          <p:cNvPr id="21" name="Billede 20" descr="Et billede, der indeholder elektronik, forskellig&#10;&#10;Automatisk genereret beskrivelse">
            <a:extLst>
              <a:ext uri="{FF2B5EF4-FFF2-40B4-BE49-F238E27FC236}">
                <a16:creationId xmlns:a16="http://schemas.microsoft.com/office/drawing/2014/main" id="{822ABE87-C04E-E10E-2069-F2C6C56DDF7B}"/>
              </a:ext>
            </a:extLst>
          </p:cNvPr>
          <p:cNvPicPr>
            <a:picLocks noChangeAspect="1"/>
          </p:cNvPicPr>
          <p:nvPr/>
        </p:nvPicPr>
        <p:blipFill>
          <a:blip r:embed="rId8"/>
          <a:stretch>
            <a:fillRect/>
          </a:stretch>
        </p:blipFill>
        <p:spPr>
          <a:xfrm>
            <a:off x="6634945" y="4170817"/>
            <a:ext cx="1833434" cy="2086840"/>
          </a:xfrm>
          <a:prstGeom prst="rect">
            <a:avLst/>
          </a:prstGeom>
        </p:spPr>
      </p:pic>
      <p:sp>
        <p:nvSpPr>
          <p:cNvPr id="4" name="Tekstfelt 3">
            <a:extLst>
              <a:ext uri="{FF2B5EF4-FFF2-40B4-BE49-F238E27FC236}">
                <a16:creationId xmlns:a16="http://schemas.microsoft.com/office/drawing/2014/main" id="{0B4F1BA0-A89D-B833-8E0C-753EF9B68DC2}"/>
              </a:ext>
            </a:extLst>
          </p:cNvPr>
          <p:cNvSpPr txBox="1"/>
          <p:nvPr/>
        </p:nvSpPr>
        <p:spPr>
          <a:xfrm>
            <a:off x="6096000" y="3244333"/>
            <a:ext cx="45719" cy="910739"/>
          </a:xfrm>
          <a:prstGeom prst="rect">
            <a:avLst/>
          </a:prstGeom>
          <a:noFill/>
        </p:spPr>
        <p:txBody>
          <a:bodyPr wrap="square">
            <a:spAutoFit/>
          </a:bodyPr>
          <a:lstStyle/>
          <a:p>
            <a:endParaRPr lang="da-DK" dirty="0"/>
          </a:p>
        </p:txBody>
      </p:sp>
      <p:pic>
        <p:nvPicPr>
          <p:cNvPr id="2050" name="Picture 2" descr="Phonak Audéo Lumity 90 - Audéo Lumity Champagne Genopladelige batterier Højre Ja">
            <a:extLst>
              <a:ext uri="{FF2B5EF4-FFF2-40B4-BE49-F238E27FC236}">
                <a16:creationId xmlns:a16="http://schemas.microsoft.com/office/drawing/2014/main" id="{BDA60041-22E9-9F0D-468F-C1F57A963F7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235312" y="3747777"/>
            <a:ext cx="3011889" cy="2858586"/>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Billede af Apple AirPods Pro 2nd gen (2023) true wireless høretelefoner (USB-C)">
            <a:extLst>
              <a:ext uri="{FF2B5EF4-FFF2-40B4-BE49-F238E27FC236}">
                <a16:creationId xmlns:a16="http://schemas.microsoft.com/office/drawing/2014/main" id="{4E6CFBDB-6F2B-7C9E-FE80-4A84489EF6CF}"/>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764476" y="1605065"/>
            <a:ext cx="1524000" cy="1968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36918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64EE442-5558-C9DE-E461-572E20587FD2}"/>
              </a:ext>
            </a:extLst>
          </p:cNvPr>
          <p:cNvSpPr>
            <a:spLocks noGrp="1"/>
          </p:cNvSpPr>
          <p:nvPr>
            <p:ph type="title"/>
          </p:nvPr>
        </p:nvSpPr>
        <p:spPr>
          <a:xfrm>
            <a:off x="794084" y="1"/>
            <a:ext cx="11397916" cy="1693332"/>
          </a:xfrm>
        </p:spPr>
        <p:txBody>
          <a:bodyPr>
            <a:normAutofit fontScale="90000"/>
          </a:bodyPr>
          <a:lstStyle/>
          <a:p>
            <a:br>
              <a:rPr lang="da-DK" dirty="0"/>
            </a:br>
            <a:r>
              <a:rPr lang="da-DK" dirty="0">
                <a:solidFill>
                  <a:srgbClr val="FF0000"/>
                </a:solidFill>
              </a:rPr>
              <a:t>Det er lettere, når du har så </a:t>
            </a:r>
            <a:r>
              <a:rPr lang="da-DK" u="sng" dirty="0">
                <a:solidFill>
                  <a:srgbClr val="FF0000"/>
                </a:solidFill>
              </a:rPr>
              <a:t>god høreteknik </a:t>
            </a:r>
            <a:r>
              <a:rPr lang="da-DK" dirty="0">
                <a:solidFill>
                  <a:srgbClr val="FF0000"/>
                </a:solidFill>
              </a:rPr>
              <a:t>som muligt. </a:t>
            </a:r>
          </a:p>
        </p:txBody>
      </p:sp>
      <p:pic>
        <p:nvPicPr>
          <p:cNvPr id="5" name="Billede 4">
            <a:extLst>
              <a:ext uri="{FF2B5EF4-FFF2-40B4-BE49-F238E27FC236}">
                <a16:creationId xmlns:a16="http://schemas.microsoft.com/office/drawing/2014/main" id="{DC1A12F3-7093-A502-9D51-3B788874B52C}"/>
              </a:ext>
            </a:extLst>
          </p:cNvPr>
          <p:cNvPicPr>
            <a:picLocks noChangeAspect="1"/>
          </p:cNvPicPr>
          <p:nvPr/>
        </p:nvPicPr>
        <p:blipFill>
          <a:blip r:embed="rId2"/>
          <a:stretch>
            <a:fillRect/>
          </a:stretch>
        </p:blipFill>
        <p:spPr>
          <a:xfrm>
            <a:off x="3154170" y="2816781"/>
            <a:ext cx="4572000" cy="3699669"/>
          </a:xfrm>
          <a:prstGeom prst="rect">
            <a:avLst/>
          </a:prstGeom>
        </p:spPr>
      </p:pic>
      <p:sp>
        <p:nvSpPr>
          <p:cNvPr id="9" name="Pladsholder til indhold 8">
            <a:extLst>
              <a:ext uri="{FF2B5EF4-FFF2-40B4-BE49-F238E27FC236}">
                <a16:creationId xmlns:a16="http://schemas.microsoft.com/office/drawing/2014/main" id="{E1940F85-6AC0-141B-5F6D-54D94846D627}"/>
              </a:ext>
            </a:extLst>
          </p:cNvPr>
          <p:cNvSpPr>
            <a:spLocks noGrp="1"/>
          </p:cNvSpPr>
          <p:nvPr>
            <p:ph idx="1"/>
          </p:nvPr>
        </p:nvSpPr>
        <p:spPr>
          <a:xfrm>
            <a:off x="1043473" y="7200056"/>
            <a:ext cx="10515600" cy="4690825"/>
          </a:xfrm>
        </p:spPr>
        <p:txBody>
          <a:bodyPr/>
          <a:lstStyle/>
          <a:p>
            <a:endParaRPr lang="da-DK" dirty="0"/>
          </a:p>
        </p:txBody>
      </p:sp>
    </p:spTree>
    <p:extLst>
      <p:ext uri="{BB962C8B-B14F-4D97-AF65-F5344CB8AC3E}">
        <p14:creationId xmlns:p14="http://schemas.microsoft.com/office/powerpoint/2010/main" val="27362219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D2485C6-AF3B-EE5C-09CC-0BA0112D3A91}"/>
              </a:ext>
            </a:extLst>
          </p:cNvPr>
          <p:cNvSpPr>
            <a:spLocks noGrp="1"/>
          </p:cNvSpPr>
          <p:nvPr>
            <p:ph type="title"/>
          </p:nvPr>
        </p:nvSpPr>
        <p:spPr>
          <a:xfrm>
            <a:off x="6096000" y="617921"/>
            <a:ext cx="5839326" cy="5180713"/>
          </a:xfrm>
        </p:spPr>
        <p:txBody>
          <a:bodyPr vert="horz" lIns="91440" tIns="45720" rIns="91440" bIns="45720" rtlCol="0" anchor="ctr">
            <a:normAutofit/>
          </a:bodyPr>
          <a:lstStyle/>
          <a:p>
            <a:r>
              <a:rPr lang="en-US" sz="3100" kern="1200" dirty="0">
                <a:solidFill>
                  <a:srgbClr val="FF0000"/>
                </a:solidFill>
                <a:latin typeface="+mj-lt"/>
                <a:ea typeface="+mj-ea"/>
                <a:cs typeface="+mj-cs"/>
              </a:rPr>
              <a:t>Hvor svært kan det være at få foretaget en høreprøve</a:t>
            </a:r>
            <a:r>
              <a:rPr lang="en-US" sz="3100" kern="1200" dirty="0">
                <a:solidFill>
                  <a:schemeClr val="tx1"/>
                </a:solidFill>
                <a:latin typeface="+mj-lt"/>
                <a:ea typeface="+mj-ea"/>
                <a:cs typeface="+mj-cs"/>
              </a:rPr>
              <a:t> </a:t>
            </a:r>
            <a:br>
              <a:rPr lang="en-US" sz="3100" kern="1200" dirty="0">
                <a:solidFill>
                  <a:schemeClr val="tx1"/>
                </a:solidFill>
                <a:latin typeface="+mj-lt"/>
                <a:ea typeface="+mj-ea"/>
                <a:cs typeface="+mj-cs"/>
              </a:rPr>
            </a:br>
            <a:r>
              <a:rPr lang="en-US" sz="3100" kern="1200" dirty="0">
                <a:solidFill>
                  <a:srgbClr val="FFFF00"/>
                </a:solidFill>
                <a:latin typeface="+mj-lt"/>
                <a:ea typeface="+mj-ea"/>
                <a:cs typeface="+mj-cs"/>
              </a:rPr>
              <a:t>eller  at få ændret indstilling </a:t>
            </a:r>
            <a:r>
              <a:rPr lang="en-US" sz="3100" kern="1200" dirty="0" err="1">
                <a:solidFill>
                  <a:srgbClr val="FFFF00"/>
                </a:solidFill>
                <a:latin typeface="+mj-lt"/>
                <a:ea typeface="+mj-ea"/>
                <a:cs typeface="+mj-cs"/>
              </a:rPr>
              <a:t>i</a:t>
            </a:r>
            <a:r>
              <a:rPr lang="en-US" sz="3100" kern="1200" dirty="0">
                <a:solidFill>
                  <a:srgbClr val="FFFF00"/>
                </a:solidFill>
                <a:latin typeface="+mj-lt"/>
                <a:ea typeface="+mj-ea"/>
                <a:cs typeface="+mj-cs"/>
              </a:rPr>
              <a:t> dit høreapparat?</a:t>
            </a:r>
            <a:br>
              <a:rPr lang="en-US" sz="3100" kern="1200" dirty="0">
                <a:solidFill>
                  <a:srgbClr val="FFFF00"/>
                </a:solidFill>
                <a:latin typeface="+mj-lt"/>
                <a:ea typeface="+mj-ea"/>
                <a:cs typeface="+mj-cs"/>
              </a:rPr>
            </a:br>
            <a:br>
              <a:rPr lang="en-US" sz="3100" kern="1200" dirty="0">
                <a:solidFill>
                  <a:srgbClr val="FFFF00"/>
                </a:solidFill>
                <a:latin typeface="+mj-lt"/>
                <a:ea typeface="+mj-ea"/>
                <a:cs typeface="+mj-cs"/>
              </a:rPr>
            </a:br>
            <a:r>
              <a:rPr lang="en-US" sz="3100" kern="1200" dirty="0">
                <a:solidFill>
                  <a:srgbClr val="00B050"/>
                </a:solidFill>
                <a:latin typeface="+mj-lt"/>
                <a:ea typeface="+mj-ea"/>
                <a:cs typeface="+mj-cs"/>
              </a:rPr>
              <a:t>Skal du have et skub bagi?</a:t>
            </a:r>
          </a:p>
        </p:txBody>
      </p:sp>
      <p:pic>
        <p:nvPicPr>
          <p:cNvPr id="1026" name="Picture 2" descr="Karakter, Heks, Gamle Dame, Kvinde">
            <a:extLst>
              <a:ext uri="{FF2B5EF4-FFF2-40B4-BE49-F238E27FC236}">
                <a16:creationId xmlns:a16="http://schemas.microsoft.com/office/drawing/2014/main" id="{9DB5BD7F-BAC3-7978-F1DE-33E7E313346B}"/>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57200" y="240632"/>
            <a:ext cx="5420048" cy="66173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08901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432ECF8-66CD-405D-CD4A-61730E5B3974}"/>
              </a:ext>
            </a:extLst>
          </p:cNvPr>
          <p:cNvSpPr>
            <a:spLocks noGrp="1"/>
          </p:cNvSpPr>
          <p:nvPr>
            <p:ph type="title"/>
          </p:nvPr>
        </p:nvSpPr>
        <p:spPr>
          <a:xfrm>
            <a:off x="838200" y="365125"/>
            <a:ext cx="10515600" cy="925193"/>
          </a:xfrm>
        </p:spPr>
        <p:txBody>
          <a:bodyPr/>
          <a:lstStyle/>
          <a:p>
            <a:pPr algn="ctr"/>
            <a:r>
              <a:rPr lang="da-DK" dirty="0">
                <a:solidFill>
                  <a:srgbClr val="FF0000"/>
                </a:solidFill>
              </a:rPr>
              <a:t>Lyt til erfaring fra andre med høreapparat</a:t>
            </a:r>
          </a:p>
        </p:txBody>
      </p:sp>
      <p:sp>
        <p:nvSpPr>
          <p:cNvPr id="3" name="Pladsholder til indhold 2">
            <a:extLst>
              <a:ext uri="{FF2B5EF4-FFF2-40B4-BE49-F238E27FC236}">
                <a16:creationId xmlns:a16="http://schemas.microsoft.com/office/drawing/2014/main" id="{80C43EB4-90FD-C40D-661F-726486D9CE24}"/>
              </a:ext>
            </a:extLst>
          </p:cNvPr>
          <p:cNvSpPr>
            <a:spLocks noGrp="1"/>
          </p:cNvSpPr>
          <p:nvPr>
            <p:ph idx="1"/>
          </p:nvPr>
        </p:nvSpPr>
        <p:spPr>
          <a:xfrm flipV="1">
            <a:off x="838200" y="6857999"/>
            <a:ext cx="10515600" cy="45719"/>
          </a:xfrm>
        </p:spPr>
        <p:txBody>
          <a:bodyPr>
            <a:normAutofit fontScale="25000" lnSpcReduction="20000"/>
          </a:bodyPr>
          <a:lstStyle/>
          <a:p>
            <a:endParaRPr lang="da-DK" dirty="0"/>
          </a:p>
        </p:txBody>
      </p:sp>
      <p:pic>
        <p:nvPicPr>
          <p:cNvPr id="1026" name="Picture 2" descr="Kvinder, Ældre Borgere, Køkken">
            <a:extLst>
              <a:ext uri="{FF2B5EF4-FFF2-40B4-BE49-F238E27FC236}">
                <a16:creationId xmlns:a16="http://schemas.microsoft.com/office/drawing/2014/main" id="{8CF2EB2D-EE8F-8E30-DFBA-E868A35A438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856" y="2112235"/>
            <a:ext cx="5773483" cy="3852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Lyd, Hører Efter, Mand, Øre, Høring">
            <a:extLst>
              <a:ext uri="{FF2B5EF4-FFF2-40B4-BE49-F238E27FC236}">
                <a16:creationId xmlns:a16="http://schemas.microsoft.com/office/drawing/2014/main" id="{9CAA2AA5-3388-497A-AE1C-A6CD3E95980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9680" y="4296875"/>
            <a:ext cx="3778066" cy="21960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Øre - Wikipedia, den frie encyklopædi">
            <a:extLst>
              <a:ext uri="{FF2B5EF4-FFF2-40B4-BE49-F238E27FC236}">
                <a16:creationId xmlns:a16="http://schemas.microsoft.com/office/drawing/2014/main" id="{BF77E6BE-6F4C-2D6D-95E0-C995613BFA0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67900" y="4471839"/>
            <a:ext cx="2324100" cy="217170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Bold, Mennesker, Gammel, Ældre, Mand">
            <a:extLst>
              <a:ext uri="{FF2B5EF4-FFF2-40B4-BE49-F238E27FC236}">
                <a16:creationId xmlns:a16="http://schemas.microsoft.com/office/drawing/2014/main" id="{3EC4B539-1073-8EBC-87F3-20C4A18F6E5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739803" y="2346082"/>
            <a:ext cx="3136000" cy="176400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Bedsteforældre, Elsker, Gift, Bedstemor">
            <a:extLst>
              <a:ext uri="{FF2B5EF4-FFF2-40B4-BE49-F238E27FC236}">
                <a16:creationId xmlns:a16="http://schemas.microsoft.com/office/drawing/2014/main" id="{D85C3746-FF18-1A9F-8000-5E81CB0FCC3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02322" y="2346082"/>
            <a:ext cx="2490799" cy="172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77115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39F69F1-FC95-3AD2-4224-CCACE34DAAE5}"/>
              </a:ext>
            </a:extLst>
          </p:cNvPr>
          <p:cNvSpPr>
            <a:spLocks noGrp="1"/>
          </p:cNvSpPr>
          <p:nvPr>
            <p:ph type="title"/>
          </p:nvPr>
        </p:nvSpPr>
        <p:spPr>
          <a:xfrm>
            <a:off x="274320" y="365125"/>
            <a:ext cx="11704320" cy="1325563"/>
          </a:xfrm>
        </p:spPr>
        <p:txBody>
          <a:bodyPr>
            <a:noAutofit/>
          </a:bodyPr>
          <a:lstStyle/>
          <a:p>
            <a:pPr algn="ctr"/>
            <a:r>
              <a:rPr lang="da-DK" sz="4800" dirty="0">
                <a:solidFill>
                  <a:srgbClr val="FF0000"/>
                </a:solidFill>
              </a:rPr>
              <a:t>Høreforeningen har en afdeling på Frederiksberg – tlf. 33247547</a:t>
            </a:r>
          </a:p>
        </p:txBody>
      </p:sp>
      <p:sp>
        <p:nvSpPr>
          <p:cNvPr id="3" name="Pladsholder til indhold 2">
            <a:extLst>
              <a:ext uri="{FF2B5EF4-FFF2-40B4-BE49-F238E27FC236}">
                <a16:creationId xmlns:a16="http://schemas.microsoft.com/office/drawing/2014/main" id="{A895B521-46AF-0EF9-5086-E17F240D5D67}"/>
              </a:ext>
            </a:extLst>
          </p:cNvPr>
          <p:cNvSpPr>
            <a:spLocks noGrp="1"/>
          </p:cNvSpPr>
          <p:nvPr>
            <p:ph idx="1"/>
          </p:nvPr>
        </p:nvSpPr>
        <p:spPr>
          <a:xfrm>
            <a:off x="274320" y="1690688"/>
            <a:ext cx="11704320" cy="4802187"/>
          </a:xfrm>
        </p:spPr>
        <p:txBody>
          <a:bodyPr>
            <a:normAutofit/>
          </a:bodyPr>
          <a:lstStyle/>
          <a:p>
            <a:pPr marL="0" indent="0">
              <a:buNone/>
            </a:pPr>
            <a:r>
              <a:rPr lang="da-DK" sz="4000" dirty="0">
                <a:solidFill>
                  <a:srgbClr val="FFFF00"/>
                </a:solidFill>
              </a:rPr>
              <a:t>Kontakt dem</a:t>
            </a:r>
          </a:p>
          <a:p>
            <a:pPr marL="0" indent="0">
              <a:buNone/>
            </a:pPr>
            <a:r>
              <a:rPr lang="da-DK" sz="4000" dirty="0">
                <a:solidFill>
                  <a:srgbClr val="0070C0"/>
                </a:solidFill>
              </a:rPr>
              <a:t>Meld Jer måske ind </a:t>
            </a:r>
          </a:p>
          <a:p>
            <a:pPr marL="0" indent="0">
              <a:buNone/>
            </a:pPr>
            <a:r>
              <a:rPr lang="da-DK" sz="4000" dirty="0">
                <a:solidFill>
                  <a:schemeClr val="accent4">
                    <a:lumMod val="60000"/>
                    <a:lumOff val="40000"/>
                  </a:schemeClr>
                </a:solidFill>
              </a:rPr>
              <a:t>Få mulighed for at møde andre med høretab</a:t>
            </a:r>
          </a:p>
          <a:p>
            <a:pPr marL="0" indent="0">
              <a:buNone/>
            </a:pPr>
            <a:r>
              <a:rPr lang="da-DK" sz="4000" dirty="0">
                <a:solidFill>
                  <a:srgbClr val="00B050"/>
                </a:solidFill>
              </a:rPr>
              <a:t>Få fiduser og råd</a:t>
            </a:r>
          </a:p>
          <a:p>
            <a:pPr marL="0" indent="0">
              <a:buNone/>
            </a:pPr>
            <a:r>
              <a:rPr lang="da-DK" sz="4000" dirty="0">
                <a:solidFill>
                  <a:schemeClr val="accent6">
                    <a:lumMod val="60000"/>
                    <a:lumOff val="40000"/>
                  </a:schemeClr>
                </a:solidFill>
              </a:rPr>
              <a:t>Få bladet HØRELSEN med læseværdigt stof på høre-området</a:t>
            </a:r>
          </a:p>
          <a:p>
            <a:pPr marL="0" indent="0">
              <a:buNone/>
            </a:pPr>
            <a:r>
              <a:rPr lang="da-DK" sz="4000" dirty="0">
                <a:solidFill>
                  <a:schemeClr val="accent4">
                    <a:lumMod val="75000"/>
                  </a:schemeClr>
                </a:solidFill>
              </a:rPr>
              <a:t>Lær nyt om hjælpemidler</a:t>
            </a:r>
            <a:endParaRPr lang="da-DK" dirty="0"/>
          </a:p>
          <a:p>
            <a:pPr marL="0" indent="0">
              <a:buNone/>
            </a:pPr>
            <a:endParaRPr lang="da-DK" dirty="0"/>
          </a:p>
        </p:txBody>
      </p:sp>
    </p:spTree>
    <p:extLst>
      <p:ext uri="{BB962C8B-B14F-4D97-AF65-F5344CB8AC3E}">
        <p14:creationId xmlns:p14="http://schemas.microsoft.com/office/powerpoint/2010/main" val="31333492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F80465-853A-B03D-AF6B-3065AC68C979}"/>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BE494E96-324F-4DDE-B4F4-D70D043A11A5}"/>
              </a:ext>
            </a:extLst>
          </p:cNvPr>
          <p:cNvSpPr>
            <a:spLocks noGrp="1"/>
          </p:cNvSpPr>
          <p:nvPr>
            <p:ph type="title"/>
          </p:nvPr>
        </p:nvSpPr>
        <p:spPr/>
        <p:txBody>
          <a:bodyPr>
            <a:noAutofit/>
          </a:bodyPr>
          <a:lstStyle/>
          <a:p>
            <a:pPr algn="ctr"/>
            <a:r>
              <a:rPr lang="da-DK" sz="5400" dirty="0">
                <a:solidFill>
                  <a:srgbClr val="FFFF00"/>
                </a:solidFill>
              </a:rPr>
              <a:t>Glem alle fordomme om høreapparater</a:t>
            </a:r>
          </a:p>
        </p:txBody>
      </p:sp>
      <p:sp>
        <p:nvSpPr>
          <p:cNvPr id="5" name="Tekstfelt 4">
            <a:extLst>
              <a:ext uri="{FF2B5EF4-FFF2-40B4-BE49-F238E27FC236}">
                <a16:creationId xmlns:a16="http://schemas.microsoft.com/office/drawing/2014/main" id="{9249C705-52B0-CE0A-5F86-B87B8A455E34}"/>
              </a:ext>
            </a:extLst>
          </p:cNvPr>
          <p:cNvSpPr txBox="1"/>
          <p:nvPr/>
        </p:nvSpPr>
        <p:spPr>
          <a:xfrm>
            <a:off x="3050381" y="2551837"/>
            <a:ext cx="6100762" cy="1754326"/>
          </a:xfrm>
          <a:prstGeom prst="rect">
            <a:avLst/>
          </a:prstGeom>
          <a:noFill/>
        </p:spPr>
        <p:txBody>
          <a:bodyPr wrap="square">
            <a:spAutoFit/>
          </a:bodyPr>
          <a:lstStyle/>
          <a:p>
            <a:pPr algn="l">
              <a:buFont typeface="Arial" panose="020B0604020202020204" pitchFamily="34" charset="0"/>
              <a:buChar char="•"/>
            </a:pPr>
            <a:r>
              <a:rPr lang="da-DK" b="0" i="0" u="none" strike="noStrike" dirty="0">
                <a:solidFill>
                  <a:srgbClr val="000000"/>
                </a:solidFill>
                <a:effectLst/>
                <a:latin typeface="var(--font-secondary)"/>
              </a:rPr>
              <a:t>skal være idéskabende og medvirke til, at de ressourcer, der er blandt på 60+, erkendes og bruges og</a:t>
            </a:r>
          </a:p>
          <a:p>
            <a:pPr algn="l">
              <a:buFont typeface="Arial" panose="020B0604020202020204" pitchFamily="34" charset="0"/>
              <a:buChar char="•"/>
            </a:pPr>
            <a:r>
              <a:rPr lang="da-DK" b="0" i="0" u="none" strike="noStrike" dirty="0">
                <a:solidFill>
                  <a:srgbClr val="000000"/>
                </a:solidFill>
                <a:effectLst/>
                <a:latin typeface="var(--font-secondary)"/>
              </a:rPr>
              <a:t>kan udtale sig om ethvert emne af almindelig interesse for seniorer, fremsætte forslag og stille spørgsmål til kommunalbestyrelsen om kommunens seniorpolitik, herunder budgettet</a:t>
            </a:r>
          </a:p>
        </p:txBody>
      </p:sp>
      <p:pic>
        <p:nvPicPr>
          <p:cNvPr id="3074" name="Picture 2" descr="Lisbet Dahl">
            <a:extLst>
              <a:ext uri="{FF2B5EF4-FFF2-40B4-BE49-F238E27FC236}">
                <a16:creationId xmlns:a16="http://schemas.microsoft.com/office/drawing/2014/main" id="{E804D507-B0AB-B22A-2FD8-1544582E5F03}"/>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2389" t="-13786" r="-6765" b="9409"/>
          <a:stretch/>
        </p:blipFill>
        <p:spPr bwMode="auto">
          <a:xfrm>
            <a:off x="3040857" y="2551837"/>
            <a:ext cx="5768545" cy="324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96972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D7ED28-0978-AF39-3047-8E08C553B1A0}"/>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33D9FAA5-83EB-EE6D-A1D5-729EB03EC66E}"/>
              </a:ext>
            </a:extLst>
          </p:cNvPr>
          <p:cNvSpPr>
            <a:spLocks noGrp="1"/>
          </p:cNvSpPr>
          <p:nvPr>
            <p:ph type="title"/>
          </p:nvPr>
        </p:nvSpPr>
        <p:spPr>
          <a:xfrm>
            <a:off x="838200" y="365125"/>
            <a:ext cx="10515600" cy="1036955"/>
          </a:xfrm>
        </p:spPr>
        <p:txBody>
          <a:bodyPr>
            <a:normAutofit/>
          </a:bodyPr>
          <a:lstStyle/>
          <a:p>
            <a:pPr algn="ctr"/>
            <a:r>
              <a:rPr lang="da-DK" sz="5400" b="1" dirty="0">
                <a:solidFill>
                  <a:srgbClr val="FF0000"/>
                </a:solidFill>
              </a:rPr>
              <a:t>Lisbeth Dahl</a:t>
            </a:r>
          </a:p>
        </p:txBody>
      </p:sp>
      <p:sp>
        <p:nvSpPr>
          <p:cNvPr id="5" name="Pladsholder til indhold 4">
            <a:extLst>
              <a:ext uri="{FF2B5EF4-FFF2-40B4-BE49-F238E27FC236}">
                <a16:creationId xmlns:a16="http://schemas.microsoft.com/office/drawing/2014/main" id="{D26927E9-28BE-4263-B968-5065EECD3DDB}"/>
              </a:ext>
            </a:extLst>
          </p:cNvPr>
          <p:cNvSpPr>
            <a:spLocks noGrp="1"/>
          </p:cNvSpPr>
          <p:nvPr>
            <p:ph idx="1"/>
          </p:nvPr>
        </p:nvSpPr>
        <p:spPr>
          <a:xfrm>
            <a:off x="1159726" y="1402080"/>
            <a:ext cx="10515601" cy="4774883"/>
          </a:xfrm>
        </p:spPr>
        <p:txBody>
          <a:bodyPr>
            <a:normAutofit fontScale="92500" lnSpcReduction="10000"/>
          </a:bodyPr>
          <a:lstStyle/>
          <a:p>
            <a:pPr marL="0" indent="0" algn="ctr">
              <a:buNone/>
            </a:pPr>
            <a:r>
              <a:rPr lang="da-DK" sz="4000" dirty="0">
                <a:solidFill>
                  <a:srgbClr val="FFFF00"/>
                </a:solidFill>
                <a:highlight>
                  <a:srgbClr val="000000"/>
                </a:highlight>
              </a:rPr>
              <a:t>  Jeg har brugt alt for mange kræfter på at høre</a:t>
            </a:r>
            <a:r>
              <a:rPr lang="da-DK" sz="4000" dirty="0">
                <a:solidFill>
                  <a:schemeClr val="bg1">
                    <a:lumMod val="95000"/>
                    <a:lumOff val="5000"/>
                  </a:schemeClr>
                </a:solidFill>
                <a:highlight>
                  <a:srgbClr val="000000"/>
                </a:highlight>
              </a:rPr>
              <a:t>b</a:t>
            </a:r>
          </a:p>
          <a:p>
            <a:pPr marL="0" indent="0" algn="ctr">
              <a:buNone/>
            </a:pPr>
            <a:endParaRPr lang="da-DK" sz="4000" dirty="0">
              <a:solidFill>
                <a:schemeClr val="bg1">
                  <a:lumMod val="95000"/>
                  <a:lumOff val="5000"/>
                </a:schemeClr>
              </a:solidFill>
              <a:highlight>
                <a:srgbClr val="000000"/>
              </a:highlight>
            </a:endParaRPr>
          </a:p>
          <a:p>
            <a:pPr marL="0" indent="0" algn="ctr">
              <a:buNone/>
            </a:pPr>
            <a:r>
              <a:rPr lang="da-DK" sz="4000" dirty="0">
                <a:solidFill>
                  <a:srgbClr val="00B050"/>
                </a:solidFill>
                <a:highlight>
                  <a:srgbClr val="000000"/>
                </a:highlight>
              </a:rPr>
              <a:t>         Vær </a:t>
            </a:r>
            <a:r>
              <a:rPr lang="da-DK" sz="4000" dirty="0">
                <a:solidFill>
                  <a:srgbClr val="00B050"/>
                </a:solidFill>
              </a:rPr>
              <a:t>ikke forfængelig</a:t>
            </a:r>
          </a:p>
          <a:p>
            <a:pPr marL="0" indent="0" algn="ctr">
              <a:buNone/>
            </a:pPr>
            <a:r>
              <a:rPr lang="da-DK" sz="4000" dirty="0">
                <a:solidFill>
                  <a:schemeClr val="bg1">
                    <a:lumMod val="95000"/>
                    <a:lumOff val="5000"/>
                  </a:schemeClr>
                </a:solidFill>
                <a:highlight>
                  <a:srgbClr val="000000"/>
                </a:highlight>
              </a:rPr>
              <a:t>r mange kræfter på at høre</a:t>
            </a:r>
          </a:p>
          <a:p>
            <a:pPr algn="ctr"/>
            <a:endParaRPr lang="da-DK" sz="4000" dirty="0">
              <a:solidFill>
                <a:srgbClr val="7030A0"/>
              </a:solidFill>
              <a:highlight>
                <a:srgbClr val="C0C0C0"/>
              </a:highlight>
            </a:endParaRPr>
          </a:p>
          <a:p>
            <a:pPr algn="ctr"/>
            <a:r>
              <a:rPr lang="da-DK" sz="4000" dirty="0">
                <a:solidFill>
                  <a:srgbClr val="7030A0"/>
                </a:solidFill>
                <a:highlight>
                  <a:srgbClr val="FF0000"/>
                </a:highlight>
              </a:rPr>
              <a:t>Se at komme af sted</a:t>
            </a:r>
          </a:p>
          <a:p>
            <a:pPr marL="0" indent="0" algn="ctr">
              <a:buNone/>
            </a:pPr>
            <a:endParaRPr lang="da-DK" sz="4000" dirty="0">
              <a:solidFill>
                <a:srgbClr val="7030A0"/>
              </a:solidFill>
              <a:highlight>
                <a:srgbClr val="C0C0C0"/>
              </a:highlight>
            </a:endParaRPr>
          </a:p>
          <a:p>
            <a:pPr algn="ctr"/>
            <a:r>
              <a:rPr lang="da-DK" sz="4000" dirty="0">
                <a:solidFill>
                  <a:srgbClr val="00B050"/>
                </a:solidFill>
                <a:highlight>
                  <a:srgbClr val="FF0000"/>
                </a:highlight>
              </a:rPr>
              <a:t>Siger hun til bladet”HØRELSEN”</a:t>
            </a:r>
          </a:p>
          <a:p>
            <a:pPr algn="ctr"/>
            <a:endParaRPr lang="da-DK" sz="4000" dirty="0">
              <a:solidFill>
                <a:schemeClr val="bg1">
                  <a:lumMod val="95000"/>
                  <a:lumOff val="5000"/>
                </a:schemeClr>
              </a:solidFill>
              <a:highlight>
                <a:srgbClr val="FFFF00"/>
              </a:highlight>
            </a:endParaRPr>
          </a:p>
        </p:txBody>
      </p:sp>
    </p:spTree>
    <p:extLst>
      <p:ext uri="{BB962C8B-B14F-4D97-AF65-F5344CB8AC3E}">
        <p14:creationId xmlns:p14="http://schemas.microsoft.com/office/powerpoint/2010/main" val="32141966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3CC7129-D8E4-C233-07DE-56B1B2A51E5D}"/>
              </a:ext>
            </a:extLst>
          </p:cNvPr>
          <p:cNvSpPr>
            <a:spLocks noGrp="1"/>
          </p:cNvSpPr>
          <p:nvPr>
            <p:ph type="title"/>
          </p:nvPr>
        </p:nvSpPr>
        <p:spPr>
          <a:xfrm>
            <a:off x="838200" y="365125"/>
            <a:ext cx="10515600" cy="1686699"/>
          </a:xfrm>
        </p:spPr>
        <p:txBody>
          <a:bodyPr/>
          <a:lstStyle/>
          <a:p>
            <a:pPr algn="ctr"/>
            <a:r>
              <a:rPr lang="da-DK" dirty="0">
                <a:solidFill>
                  <a:srgbClr val="FF0000"/>
                </a:solidFill>
              </a:rPr>
              <a:t>Dronning Margrete fik HA I 2011</a:t>
            </a:r>
            <a:br>
              <a:rPr lang="da-DK" dirty="0">
                <a:solidFill>
                  <a:srgbClr val="FF0000"/>
                </a:solidFill>
              </a:rPr>
            </a:br>
            <a:r>
              <a:rPr lang="da-DK" sz="3600" dirty="0">
                <a:solidFill>
                  <a:srgbClr val="FFFF00"/>
                </a:solidFill>
              </a:rPr>
              <a:t>fortsat med opsat hår</a:t>
            </a:r>
            <a:endParaRPr lang="da-DK" sz="3600" dirty="0">
              <a:solidFill>
                <a:srgbClr val="FF0000"/>
              </a:solidFill>
            </a:endParaRPr>
          </a:p>
        </p:txBody>
      </p:sp>
      <p:pic>
        <p:nvPicPr>
          <p:cNvPr id="4098" name="Picture 2" descr="Send din hilsen til dronning Margrethe | Indland | DR">
            <a:extLst>
              <a:ext uri="{FF2B5EF4-FFF2-40B4-BE49-F238E27FC236}">
                <a16:creationId xmlns:a16="http://schemas.microsoft.com/office/drawing/2014/main" id="{C6FBB332-7BDF-2E12-8125-2560B50F1EC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714750" y="3120627"/>
            <a:ext cx="4171950" cy="27711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07347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AE8EEDB-D473-6121-7751-FC3D53610774}"/>
              </a:ext>
            </a:extLst>
          </p:cNvPr>
          <p:cNvSpPr>
            <a:spLocks noGrp="1"/>
          </p:cNvSpPr>
          <p:nvPr>
            <p:ph type="title"/>
          </p:nvPr>
        </p:nvSpPr>
        <p:spPr>
          <a:xfrm>
            <a:off x="304800" y="365125"/>
            <a:ext cx="11887200" cy="1325563"/>
          </a:xfrm>
        </p:spPr>
        <p:txBody>
          <a:bodyPr>
            <a:noAutofit/>
          </a:bodyPr>
          <a:lstStyle/>
          <a:p>
            <a:r>
              <a:rPr lang="da-DK" sz="5400" dirty="0">
                <a:solidFill>
                  <a:srgbClr val="FF0000"/>
                </a:solidFill>
              </a:rPr>
              <a:t>Du har høreapparater – men de driller</a:t>
            </a:r>
          </a:p>
        </p:txBody>
      </p:sp>
      <p:sp>
        <p:nvSpPr>
          <p:cNvPr id="3" name="Pladsholder til indhold 2">
            <a:extLst>
              <a:ext uri="{FF2B5EF4-FFF2-40B4-BE49-F238E27FC236}">
                <a16:creationId xmlns:a16="http://schemas.microsoft.com/office/drawing/2014/main" id="{3B9B5308-7E27-B478-26AA-FBB4F089F4A3}"/>
              </a:ext>
            </a:extLst>
          </p:cNvPr>
          <p:cNvSpPr>
            <a:spLocks noGrp="1"/>
          </p:cNvSpPr>
          <p:nvPr>
            <p:ph idx="1"/>
          </p:nvPr>
        </p:nvSpPr>
        <p:spPr>
          <a:xfrm>
            <a:off x="838200" y="1825624"/>
            <a:ext cx="10515600" cy="5032375"/>
          </a:xfrm>
        </p:spPr>
        <p:txBody>
          <a:bodyPr/>
          <a:lstStyle/>
          <a:p>
            <a:r>
              <a:rPr lang="da-DK" sz="4000" dirty="0">
                <a:solidFill>
                  <a:srgbClr val="FFFF00"/>
                </a:solidFill>
              </a:rPr>
              <a:t>Måske har du spørgsmål og problemer?</a:t>
            </a:r>
          </a:p>
          <a:p>
            <a:r>
              <a:rPr lang="da-DK" sz="4000" dirty="0">
                <a:solidFill>
                  <a:srgbClr val="7030A0"/>
                </a:solidFill>
              </a:rPr>
              <a:t>Noget kan kommunens Hjælpemiddelcenter måske hjælpe dig med</a:t>
            </a:r>
          </a:p>
          <a:p>
            <a:r>
              <a:rPr lang="da-DK" sz="4000" dirty="0">
                <a:solidFill>
                  <a:srgbClr val="0070C0"/>
                </a:solidFill>
              </a:rPr>
              <a:t>Du ringer og bestiller tid: tlf. 382215020</a:t>
            </a:r>
          </a:p>
          <a:p>
            <a:endParaRPr lang="da-DK" dirty="0"/>
          </a:p>
        </p:txBody>
      </p:sp>
      <p:pic>
        <p:nvPicPr>
          <p:cNvPr id="5122" name="Picture 2">
            <a:extLst>
              <a:ext uri="{FF2B5EF4-FFF2-40B4-BE49-F238E27FC236}">
                <a16:creationId xmlns:a16="http://schemas.microsoft.com/office/drawing/2014/main" id="{063B08A1-F8FF-2D17-7EBA-15444DE6E0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28907" y="4631357"/>
            <a:ext cx="2705100" cy="203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87048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EAF623E-685D-66A7-D9AF-3A36C37091F6}"/>
              </a:ext>
            </a:extLst>
          </p:cNvPr>
          <p:cNvSpPr>
            <a:spLocks noGrp="1"/>
          </p:cNvSpPr>
          <p:nvPr>
            <p:ph type="title"/>
          </p:nvPr>
        </p:nvSpPr>
        <p:spPr>
          <a:xfrm>
            <a:off x="838200" y="365126"/>
            <a:ext cx="10515600" cy="863600"/>
          </a:xfrm>
        </p:spPr>
        <p:txBody>
          <a:bodyPr/>
          <a:lstStyle/>
          <a:p>
            <a:pPr algn="ctr"/>
            <a:r>
              <a:rPr lang="da-DK" dirty="0">
                <a:solidFill>
                  <a:srgbClr val="FF0000"/>
                </a:solidFill>
              </a:rPr>
              <a:t>Seniorrådet</a:t>
            </a:r>
          </a:p>
        </p:txBody>
      </p:sp>
      <p:sp>
        <p:nvSpPr>
          <p:cNvPr id="3" name="Pladsholder til indhold 2">
            <a:extLst>
              <a:ext uri="{FF2B5EF4-FFF2-40B4-BE49-F238E27FC236}">
                <a16:creationId xmlns:a16="http://schemas.microsoft.com/office/drawing/2014/main" id="{5C31F209-617A-10F5-7634-406B9F8D8CC7}"/>
              </a:ext>
            </a:extLst>
          </p:cNvPr>
          <p:cNvSpPr>
            <a:spLocks noGrp="1"/>
          </p:cNvSpPr>
          <p:nvPr>
            <p:ph idx="1"/>
          </p:nvPr>
        </p:nvSpPr>
        <p:spPr>
          <a:xfrm>
            <a:off x="838200" y="1228726"/>
            <a:ext cx="10515600" cy="5264149"/>
          </a:xfrm>
        </p:spPr>
        <p:txBody>
          <a:bodyPr>
            <a:normAutofit fontScale="47500" lnSpcReduction="20000"/>
          </a:bodyPr>
          <a:lstStyle/>
          <a:p>
            <a:pPr algn="l"/>
            <a:endParaRPr lang="da-DK" sz="3600" i="0" u="none" strike="noStrike" dirty="0">
              <a:effectLst/>
              <a:latin typeface="var(--font-secondary)"/>
            </a:endParaRPr>
          </a:p>
          <a:p>
            <a:pPr algn="ctr"/>
            <a:r>
              <a:rPr lang="da-DK" sz="6500" i="0" u="none" strike="noStrike" dirty="0">
                <a:solidFill>
                  <a:srgbClr val="00B050"/>
                </a:solidFill>
                <a:effectLst/>
                <a:latin typeface="var(--font-secondary)"/>
              </a:rPr>
              <a:t>Seniorrådet rådgiver kommunalbestyrelsen i alle seniorpolitiske spørgsmål</a:t>
            </a:r>
          </a:p>
          <a:p>
            <a:pPr algn="l"/>
            <a:endParaRPr lang="da-DK" sz="5700" b="0" i="0" u="none" strike="noStrike" dirty="0">
              <a:solidFill>
                <a:srgbClr val="00B050"/>
              </a:solidFill>
              <a:effectLst/>
              <a:latin typeface="var(--font-secondary)"/>
            </a:endParaRPr>
          </a:p>
          <a:p>
            <a:pPr algn="ctr"/>
            <a:r>
              <a:rPr lang="da-DK" sz="8000" b="0" i="0" u="none" strike="noStrike" dirty="0">
                <a:solidFill>
                  <a:srgbClr val="FF0000"/>
                </a:solidFill>
                <a:effectLst/>
                <a:latin typeface="var(--font-secondary)"/>
              </a:rPr>
              <a:t>skal være idéskabende – det forsøger vi i dag</a:t>
            </a:r>
            <a:endParaRPr lang="da-DK" sz="8000" dirty="0">
              <a:solidFill>
                <a:srgbClr val="FF0000"/>
              </a:solidFill>
              <a:latin typeface="var(--font-secondary)"/>
            </a:endParaRPr>
          </a:p>
          <a:p>
            <a:pPr algn="l"/>
            <a:endParaRPr lang="da-DK" sz="5700" i="0" u="none" strike="noStrike" dirty="0">
              <a:solidFill>
                <a:srgbClr val="00B050"/>
              </a:solidFill>
              <a:effectLst/>
              <a:latin typeface="var(--font-secondary)"/>
            </a:endParaRPr>
          </a:p>
          <a:p>
            <a:pPr algn="l"/>
            <a:endParaRPr lang="da-DK" sz="5700" dirty="0">
              <a:solidFill>
                <a:srgbClr val="00B050"/>
              </a:solidFill>
              <a:latin typeface="var(--font-secondary)"/>
            </a:endParaRPr>
          </a:p>
          <a:p>
            <a:pPr algn="ctr"/>
            <a:r>
              <a:rPr lang="da-DK" sz="5700" i="0" u="none" strike="noStrike" dirty="0">
                <a:solidFill>
                  <a:srgbClr val="00B050"/>
                </a:solidFill>
                <a:effectLst/>
                <a:latin typeface="var(--font-secondary)"/>
              </a:rPr>
              <a:t>Se vores pjece, </a:t>
            </a:r>
          </a:p>
          <a:p>
            <a:pPr algn="ctr"/>
            <a:r>
              <a:rPr lang="da-DK" sz="5700" i="0" u="none" strike="noStrike" dirty="0">
                <a:solidFill>
                  <a:srgbClr val="00B050"/>
                </a:solidFill>
                <a:effectLst/>
                <a:latin typeface="var(--font-secondary)"/>
              </a:rPr>
              <a:t>       som er fremlagt </a:t>
            </a:r>
            <a:r>
              <a:rPr lang="da-DK" sz="5700" b="0" i="0" u="none" strike="noStrike" dirty="0">
                <a:solidFill>
                  <a:srgbClr val="000000"/>
                </a:solidFill>
                <a:effectLst/>
                <a:latin typeface="var(--font-secondary)"/>
              </a:rPr>
              <a:t>og</a:t>
            </a:r>
          </a:p>
          <a:p>
            <a:pPr algn="l">
              <a:buFont typeface="Arial" panose="020B0604020202020204" pitchFamily="34" charset="0"/>
              <a:buChar char="•"/>
            </a:pPr>
            <a:r>
              <a:rPr lang="da-DK" b="0" i="0" u="none" strike="noStrike" dirty="0">
                <a:solidFill>
                  <a:srgbClr val="000000"/>
                </a:solidFill>
                <a:effectLst/>
                <a:latin typeface="var(--font-secondary)"/>
              </a:rPr>
              <a:t>kan udtale sig om ethvert emne af almindelig interesse for seniorer, fremsætte forslag og stille spørgsmål til kommunalbestyrelsen om kommunens seniorpolitik, herunder budgettet</a:t>
            </a:r>
          </a:p>
          <a:p>
            <a:r>
              <a:rPr lang="da-DK" sz="5800" dirty="0">
                <a:solidFill>
                  <a:srgbClr val="00B050"/>
                </a:solidFill>
              </a:rPr>
              <a:t>Birgitte Franck</a:t>
            </a:r>
          </a:p>
        </p:txBody>
      </p:sp>
    </p:spTree>
    <p:extLst>
      <p:ext uri="{BB962C8B-B14F-4D97-AF65-F5344CB8AC3E}">
        <p14:creationId xmlns:p14="http://schemas.microsoft.com/office/powerpoint/2010/main" val="28548190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993D13B-EA28-E616-036A-1D24548CB649}"/>
              </a:ext>
            </a:extLst>
          </p:cNvPr>
          <p:cNvSpPr>
            <a:spLocks noGrp="1"/>
          </p:cNvSpPr>
          <p:nvPr>
            <p:ph type="title"/>
          </p:nvPr>
        </p:nvSpPr>
        <p:spPr>
          <a:xfrm>
            <a:off x="838200" y="365124"/>
            <a:ext cx="10515600" cy="2906547"/>
          </a:xfrm>
        </p:spPr>
        <p:txBody>
          <a:bodyPr>
            <a:normAutofit fontScale="90000"/>
          </a:bodyPr>
          <a:lstStyle/>
          <a:p>
            <a:pPr algn="ctr"/>
            <a:r>
              <a:rPr lang="da-DK" dirty="0">
                <a:solidFill>
                  <a:srgbClr val="FF0000"/>
                </a:solidFill>
              </a:rPr>
              <a:t>Måske skal du have dine høreapparater reguleret?? Det sker hvor du har fået dem udleveret</a:t>
            </a:r>
            <a:br>
              <a:rPr lang="da-DK" dirty="0"/>
            </a:br>
            <a:r>
              <a:rPr lang="da-DK" dirty="0">
                <a:solidFill>
                  <a:srgbClr val="FFFF00"/>
                </a:solidFill>
              </a:rPr>
              <a:t>Måske skal du have fjernet ørevoks??</a:t>
            </a:r>
            <a:br>
              <a:rPr lang="da-DK" dirty="0">
                <a:solidFill>
                  <a:srgbClr val="FFFF00"/>
                </a:solidFill>
              </a:rPr>
            </a:br>
            <a:r>
              <a:rPr lang="da-DK" dirty="0">
                <a:solidFill>
                  <a:srgbClr val="FFFF00"/>
                </a:solidFill>
              </a:rPr>
              <a:t>Og det før du går til ørelægen.</a:t>
            </a:r>
          </a:p>
        </p:txBody>
      </p:sp>
      <p:pic>
        <p:nvPicPr>
          <p:cNvPr id="6146" name="Picture 2" descr="Hospital tilbyder justering af høreapparatet - over telefonen | TV 2  Kosmopol">
            <a:extLst>
              <a:ext uri="{FF2B5EF4-FFF2-40B4-BE49-F238E27FC236}">
                <a16:creationId xmlns:a16="http://schemas.microsoft.com/office/drawing/2014/main" id="{A8637535-22B5-4C06-E677-C98B2355AED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299829" y="3586330"/>
            <a:ext cx="3592341" cy="252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63912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3F63CF1-A77F-26A8-8ECC-DD76899A8AED}"/>
              </a:ext>
            </a:extLst>
          </p:cNvPr>
          <p:cNvSpPr>
            <a:spLocks noGrp="1"/>
          </p:cNvSpPr>
          <p:nvPr>
            <p:ph type="title"/>
          </p:nvPr>
        </p:nvSpPr>
        <p:spPr>
          <a:xfrm>
            <a:off x="755484" y="2753"/>
            <a:ext cx="3702580" cy="2450515"/>
          </a:xfrm>
        </p:spPr>
        <p:txBody>
          <a:bodyPr anchor="b">
            <a:normAutofit/>
          </a:bodyPr>
          <a:lstStyle/>
          <a:p>
            <a:r>
              <a:rPr lang="da-DK" sz="4000" b="1" dirty="0">
                <a:solidFill>
                  <a:srgbClr val="FF0000"/>
                </a:solidFill>
              </a:rPr>
              <a:t>Kender du alle de programmer et høreapparat kan have</a:t>
            </a:r>
            <a:r>
              <a:rPr lang="da-DK" sz="3000" b="1" dirty="0">
                <a:solidFill>
                  <a:srgbClr val="FF0000"/>
                </a:solidFill>
              </a:rPr>
              <a:t>?</a:t>
            </a:r>
          </a:p>
        </p:txBody>
      </p:sp>
      <p:sp>
        <p:nvSpPr>
          <p:cNvPr id="3" name="Pladsholder til indhold 2">
            <a:extLst>
              <a:ext uri="{FF2B5EF4-FFF2-40B4-BE49-F238E27FC236}">
                <a16:creationId xmlns:a16="http://schemas.microsoft.com/office/drawing/2014/main" id="{DBA33287-7A33-27BD-4557-F4DE6F4490AF}"/>
              </a:ext>
            </a:extLst>
          </p:cNvPr>
          <p:cNvSpPr>
            <a:spLocks noGrp="1"/>
          </p:cNvSpPr>
          <p:nvPr>
            <p:ph idx="1"/>
          </p:nvPr>
        </p:nvSpPr>
        <p:spPr>
          <a:xfrm>
            <a:off x="755484" y="2676292"/>
            <a:ext cx="3702579" cy="3307647"/>
          </a:xfrm>
        </p:spPr>
        <p:txBody>
          <a:bodyPr>
            <a:normAutofit fontScale="92500" lnSpcReduction="10000"/>
          </a:bodyPr>
          <a:lstStyle/>
          <a:p>
            <a:pPr marL="0" indent="0">
              <a:buNone/>
            </a:pPr>
            <a:r>
              <a:rPr lang="da-DK" sz="4000" b="1" dirty="0">
                <a:solidFill>
                  <a:schemeClr val="accent4">
                    <a:lumMod val="75000"/>
                  </a:schemeClr>
                </a:solidFill>
              </a:rPr>
              <a:t>Hvad ved du f.eks. om teleslynger?</a:t>
            </a:r>
          </a:p>
          <a:p>
            <a:pPr marL="0" indent="0">
              <a:buNone/>
            </a:pPr>
            <a:endParaRPr lang="da-DK" sz="2000" dirty="0">
              <a:solidFill>
                <a:srgbClr val="FFFFFF"/>
              </a:solidFill>
            </a:endParaRPr>
          </a:p>
          <a:p>
            <a:pPr marL="0" indent="0">
              <a:buNone/>
            </a:pPr>
            <a:r>
              <a:rPr lang="da-DK" sz="4000" b="1" dirty="0">
                <a:solidFill>
                  <a:schemeClr val="bg1"/>
                </a:solidFill>
              </a:rPr>
              <a:t>Er teleslyngen i dit høreapparat aktiveret?</a:t>
            </a:r>
          </a:p>
        </p:txBody>
      </p:sp>
      <p:pic>
        <p:nvPicPr>
          <p:cNvPr id="2052" name="Picture 4" descr="Teleslynge i Biografen - Tisvilde Bio">
            <a:extLst>
              <a:ext uri="{FF2B5EF4-FFF2-40B4-BE49-F238E27FC236}">
                <a16:creationId xmlns:a16="http://schemas.microsoft.com/office/drawing/2014/main" id="{A767FE0C-2CB0-204E-4400-03EAF2872C64}"/>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066919" y="787114"/>
            <a:ext cx="5283771" cy="5283771"/>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Teleslynge i Biografen - Tisvilde Bio">
            <a:extLst>
              <a:ext uri="{FF2B5EF4-FFF2-40B4-BE49-F238E27FC236}">
                <a16:creationId xmlns:a16="http://schemas.microsoft.com/office/drawing/2014/main" id="{79A3AAAC-3C90-ABE1-4C29-FEB770784BD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7499"/>
          <a:stretch/>
        </p:blipFill>
        <p:spPr bwMode="auto">
          <a:xfrm>
            <a:off x="4986632" y="13916721"/>
            <a:ext cx="8722400" cy="109445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87484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232C9FB-8DC3-4922-A9F4-B592B1A78899}"/>
              </a:ext>
            </a:extLst>
          </p:cNvPr>
          <p:cNvSpPr>
            <a:spLocks noGrp="1"/>
          </p:cNvSpPr>
          <p:nvPr>
            <p:ph type="title"/>
          </p:nvPr>
        </p:nvSpPr>
        <p:spPr>
          <a:xfrm>
            <a:off x="386861" y="0"/>
            <a:ext cx="6790661" cy="6576646"/>
          </a:xfrm>
        </p:spPr>
        <p:txBody>
          <a:bodyPr vert="horz" lIns="91440" tIns="45720" rIns="91440" bIns="45720" rtlCol="0" anchor="ctr">
            <a:noAutofit/>
          </a:bodyPr>
          <a:lstStyle/>
          <a:p>
            <a:r>
              <a:rPr lang="en-US" sz="5400" b="1" kern="1200" dirty="0">
                <a:solidFill>
                  <a:srgbClr val="FF0000"/>
                </a:solidFill>
                <a:latin typeface="+mj-lt"/>
                <a:ea typeface="+mj-ea"/>
                <a:cs typeface="+mj-cs"/>
              </a:rPr>
              <a:t>Husk husk husk: </a:t>
            </a:r>
            <a:br>
              <a:rPr lang="en-US" sz="5400" kern="1200" dirty="0">
                <a:solidFill>
                  <a:srgbClr val="FF0000"/>
                </a:solidFill>
                <a:latin typeface="+mj-lt"/>
                <a:ea typeface="+mj-ea"/>
                <a:cs typeface="+mj-cs"/>
              </a:rPr>
            </a:br>
            <a:br>
              <a:rPr lang="en-US" sz="5400" kern="1200" dirty="0">
                <a:solidFill>
                  <a:srgbClr val="FF0000"/>
                </a:solidFill>
                <a:latin typeface="+mj-lt"/>
                <a:ea typeface="+mj-ea"/>
                <a:cs typeface="+mj-cs"/>
              </a:rPr>
            </a:br>
            <a:r>
              <a:rPr lang="en-US" sz="5400" b="1" kern="1200" dirty="0">
                <a:solidFill>
                  <a:srgbClr val="FFFF00"/>
                </a:solidFill>
                <a:latin typeface="+mj-lt"/>
                <a:ea typeface="+mj-ea"/>
                <a:cs typeface="+mj-cs"/>
              </a:rPr>
              <a:t>beskriv dine hverdags- lytte-situationer, </a:t>
            </a:r>
            <a:br>
              <a:rPr lang="en-US" sz="5400" b="1" kern="1200" dirty="0">
                <a:solidFill>
                  <a:srgbClr val="FFFF00"/>
                </a:solidFill>
                <a:latin typeface="+mj-lt"/>
                <a:ea typeface="+mj-ea"/>
                <a:cs typeface="+mj-cs"/>
              </a:rPr>
            </a:br>
            <a:r>
              <a:rPr lang="en-US" sz="5400" b="1" kern="1200" dirty="0">
                <a:solidFill>
                  <a:srgbClr val="FFFF00"/>
                </a:solidFill>
                <a:latin typeface="+mj-lt"/>
                <a:ea typeface="+mj-ea"/>
                <a:cs typeface="+mj-cs"/>
              </a:rPr>
              <a:t>før du  får høreapparater</a:t>
            </a:r>
            <a:br>
              <a:rPr lang="en-US" sz="5400" kern="1200" dirty="0">
                <a:solidFill>
                  <a:srgbClr val="FFFFFF"/>
                </a:solidFill>
                <a:latin typeface="+mj-lt"/>
                <a:ea typeface="+mj-ea"/>
                <a:cs typeface="+mj-cs"/>
              </a:rPr>
            </a:br>
            <a:br>
              <a:rPr lang="en-US" sz="5400" kern="1200" dirty="0">
                <a:solidFill>
                  <a:srgbClr val="FFFFFF"/>
                </a:solidFill>
                <a:latin typeface="+mj-lt"/>
                <a:ea typeface="+mj-ea"/>
                <a:cs typeface="+mj-cs"/>
              </a:rPr>
            </a:br>
            <a:r>
              <a:rPr lang="en-US" sz="5400" b="1" kern="1200" dirty="0">
                <a:solidFill>
                  <a:srgbClr val="00B0F0"/>
                </a:solidFill>
                <a:latin typeface="+mj-lt"/>
                <a:ea typeface="+mj-ea"/>
                <a:cs typeface="+mj-cs"/>
              </a:rPr>
              <a:t>skriv det ned</a:t>
            </a:r>
          </a:p>
        </p:txBody>
      </p:sp>
      <p:pic>
        <p:nvPicPr>
          <p:cNvPr id="6146" name="Picture 2" descr="Tjekliste, Liste, Kontrollere">
            <a:extLst>
              <a:ext uri="{FF2B5EF4-FFF2-40B4-BE49-F238E27FC236}">
                <a16:creationId xmlns:a16="http://schemas.microsoft.com/office/drawing/2014/main" id="{335E4C80-E8C8-C464-1315-9412CB85DD0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7177523" y="2153777"/>
            <a:ext cx="4950002" cy="396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07684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857E1F0-2E81-672F-8B00-9D4B238E62B8}"/>
              </a:ext>
            </a:extLst>
          </p:cNvPr>
          <p:cNvSpPr>
            <a:spLocks noGrp="1"/>
          </p:cNvSpPr>
          <p:nvPr>
            <p:ph type="title"/>
          </p:nvPr>
        </p:nvSpPr>
        <p:spPr/>
        <p:txBody>
          <a:bodyPr/>
          <a:lstStyle/>
          <a:p>
            <a:pPr algn="ctr"/>
            <a:r>
              <a:rPr lang="da-DK" b="1" dirty="0">
                <a:solidFill>
                  <a:srgbClr val="FF0000"/>
                </a:solidFill>
              </a:rPr>
              <a:t>Husk at få en </a:t>
            </a:r>
            <a:r>
              <a:rPr lang="da-DK" b="1" u="sng" dirty="0">
                <a:solidFill>
                  <a:srgbClr val="FF0000"/>
                </a:solidFill>
              </a:rPr>
              <a:t>kopi af din hørekurven </a:t>
            </a:r>
            <a:r>
              <a:rPr lang="da-DK" b="1" dirty="0">
                <a:solidFill>
                  <a:srgbClr val="FF0000"/>
                </a:solidFill>
              </a:rPr>
              <a:t>med hjem på mail eller papir</a:t>
            </a:r>
          </a:p>
        </p:txBody>
      </p:sp>
      <p:pic>
        <p:nvPicPr>
          <p:cNvPr id="7170" name="Picture 2" descr="Hvordan fungerer hørelsen | Decibel">
            <a:extLst>
              <a:ext uri="{FF2B5EF4-FFF2-40B4-BE49-F238E27FC236}">
                <a16:creationId xmlns:a16="http://schemas.microsoft.com/office/drawing/2014/main" id="{E0FA3853-3FB3-98F4-CB1A-4E2709561D7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38200" y="2136875"/>
            <a:ext cx="5063850" cy="4356000"/>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FORCE Technology - SenseLab - Kender du nogen med ...">
            <a:extLst>
              <a:ext uri="{FF2B5EF4-FFF2-40B4-BE49-F238E27FC236}">
                <a16:creationId xmlns:a16="http://schemas.microsoft.com/office/drawing/2014/main" id="{19D22B4F-F821-5671-0A37-F1F90678378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37134" y="2543718"/>
            <a:ext cx="3708000" cy="34898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54183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252F1DA-03FB-F674-6B98-1F71B3FBBA47}"/>
              </a:ext>
            </a:extLst>
          </p:cNvPr>
          <p:cNvSpPr>
            <a:spLocks noGrp="1"/>
          </p:cNvSpPr>
          <p:nvPr>
            <p:ph type="title"/>
          </p:nvPr>
        </p:nvSpPr>
        <p:spPr>
          <a:xfrm>
            <a:off x="876693" y="246186"/>
            <a:ext cx="3779757" cy="2039814"/>
          </a:xfrm>
        </p:spPr>
        <p:txBody>
          <a:bodyPr anchor="b">
            <a:noAutofit/>
          </a:bodyPr>
          <a:lstStyle/>
          <a:p>
            <a:pPr algn="ctr"/>
            <a:r>
              <a:rPr lang="da-DK" sz="6000" dirty="0">
                <a:solidFill>
                  <a:srgbClr val="FF0000"/>
                </a:solidFill>
              </a:rPr>
              <a:t>Forstå dit høretab</a:t>
            </a:r>
          </a:p>
        </p:txBody>
      </p:sp>
      <p:sp>
        <p:nvSpPr>
          <p:cNvPr id="8198" name="Content Placeholder 8197">
            <a:extLst>
              <a:ext uri="{FF2B5EF4-FFF2-40B4-BE49-F238E27FC236}">
                <a16:creationId xmlns:a16="http://schemas.microsoft.com/office/drawing/2014/main" id="{342CBFB7-3983-0A11-EBCD-3CD03499EE84}"/>
              </a:ext>
            </a:extLst>
          </p:cNvPr>
          <p:cNvSpPr>
            <a:spLocks noGrp="1"/>
          </p:cNvSpPr>
          <p:nvPr>
            <p:ph idx="1"/>
          </p:nvPr>
        </p:nvSpPr>
        <p:spPr>
          <a:xfrm>
            <a:off x="876292" y="2534359"/>
            <a:ext cx="4086647" cy="3447832"/>
          </a:xfrm>
        </p:spPr>
        <p:txBody>
          <a:bodyPr anchor="t">
            <a:normAutofit/>
          </a:bodyPr>
          <a:lstStyle/>
          <a:p>
            <a:r>
              <a:rPr lang="en-US" sz="6600" dirty="0">
                <a:solidFill>
                  <a:srgbClr val="FFFF00"/>
                </a:solidFill>
              </a:rPr>
              <a:t>Bed om at få det forklaret</a:t>
            </a:r>
          </a:p>
        </p:txBody>
      </p:sp>
      <p:pic>
        <p:nvPicPr>
          <p:cNvPr id="8194" name="Picture 2" descr="Oversigt over hørenedsættelse | Advanced Bionics">
            <a:extLst>
              <a:ext uri="{FF2B5EF4-FFF2-40B4-BE49-F238E27FC236}">
                <a16:creationId xmlns:a16="http://schemas.microsoft.com/office/drawing/2014/main" id="{B13EB86F-B779-C686-84A3-766CBE6FB0E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3890"/>
          <a:stretch/>
        </p:blipFill>
        <p:spPr bwMode="auto">
          <a:xfrm>
            <a:off x="5747741" y="1629000"/>
            <a:ext cx="4086648" cy="331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23970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26EB544-3E5D-DF67-7506-9B0D6CE551EA}"/>
              </a:ext>
            </a:extLst>
          </p:cNvPr>
          <p:cNvSpPr>
            <a:spLocks noGrp="1"/>
          </p:cNvSpPr>
          <p:nvPr>
            <p:ph type="title"/>
          </p:nvPr>
        </p:nvSpPr>
        <p:spPr/>
        <p:txBody>
          <a:bodyPr/>
          <a:lstStyle/>
          <a:p>
            <a:pPr algn="ctr"/>
            <a:r>
              <a:rPr lang="da-DK" dirty="0">
                <a:solidFill>
                  <a:srgbClr val="FF0000"/>
                </a:solidFill>
              </a:rPr>
              <a:t>Næste slides er mine tanker efter høre-eftermiddagen</a:t>
            </a:r>
          </a:p>
        </p:txBody>
      </p:sp>
      <p:sp>
        <p:nvSpPr>
          <p:cNvPr id="3" name="Pladsholder til indhold 2">
            <a:extLst>
              <a:ext uri="{FF2B5EF4-FFF2-40B4-BE49-F238E27FC236}">
                <a16:creationId xmlns:a16="http://schemas.microsoft.com/office/drawing/2014/main" id="{8622EFA9-EA0D-9AE5-A8BF-3C376ADE055A}"/>
              </a:ext>
            </a:extLst>
          </p:cNvPr>
          <p:cNvSpPr>
            <a:spLocks noGrp="1"/>
          </p:cNvSpPr>
          <p:nvPr>
            <p:ph idx="1"/>
          </p:nvPr>
        </p:nvSpPr>
        <p:spPr>
          <a:xfrm>
            <a:off x="838200" y="2502567"/>
            <a:ext cx="10515600" cy="3674395"/>
          </a:xfrm>
        </p:spPr>
        <p:txBody>
          <a:bodyPr>
            <a:normAutofit/>
          </a:bodyPr>
          <a:lstStyle/>
          <a:p>
            <a:pPr algn="ctr"/>
            <a:r>
              <a:rPr lang="da-DK" sz="4800" dirty="0">
                <a:solidFill>
                  <a:schemeClr val="accent6">
                    <a:lumMod val="75000"/>
                  </a:schemeClr>
                </a:solidFill>
                <a:highlight>
                  <a:srgbClr val="FFFF00"/>
                </a:highlight>
              </a:rPr>
              <a:t>HVAD TÆNKER ??</a:t>
            </a:r>
          </a:p>
        </p:txBody>
      </p:sp>
    </p:spTree>
    <p:extLst>
      <p:ext uri="{BB962C8B-B14F-4D97-AF65-F5344CB8AC3E}">
        <p14:creationId xmlns:p14="http://schemas.microsoft.com/office/powerpoint/2010/main" val="20130623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4904B1B-A3E3-3176-ACB5-7D8D9740830D}"/>
              </a:ext>
            </a:extLst>
          </p:cNvPr>
          <p:cNvSpPr>
            <a:spLocks noGrp="1"/>
          </p:cNvSpPr>
          <p:nvPr>
            <p:ph type="title"/>
          </p:nvPr>
        </p:nvSpPr>
        <p:spPr>
          <a:xfrm>
            <a:off x="0" y="0"/>
            <a:ext cx="12192000" cy="5047487"/>
          </a:xfrm>
        </p:spPr>
        <p:txBody>
          <a:bodyPr>
            <a:normAutofit/>
          </a:bodyPr>
          <a:lstStyle/>
          <a:p>
            <a:pPr algn="ctr"/>
            <a:r>
              <a:rPr lang="da-DK" dirty="0">
                <a:solidFill>
                  <a:srgbClr val="FF0000"/>
                </a:solidFill>
              </a:rPr>
              <a:t>       </a:t>
            </a:r>
            <a:r>
              <a:rPr lang="da-DK" b="1" dirty="0">
                <a:solidFill>
                  <a:srgbClr val="FF0000"/>
                </a:solidFill>
              </a:rPr>
              <a:t>” </a:t>
            </a:r>
            <a:r>
              <a:rPr lang="da-DK" b="1" u="sng" dirty="0">
                <a:solidFill>
                  <a:srgbClr val="FF0000"/>
                </a:solidFill>
              </a:rPr>
              <a:t>Jeg gjorde det </a:t>
            </a:r>
            <a:r>
              <a:rPr lang="da-DK" b="1" dirty="0">
                <a:solidFill>
                  <a:srgbClr val="FF0000"/>
                </a:solidFill>
              </a:rPr>
              <a:t>”  </a:t>
            </a:r>
            <a:br>
              <a:rPr lang="da-DK" b="1" dirty="0">
                <a:solidFill>
                  <a:srgbClr val="FF0000"/>
                </a:solidFill>
              </a:rPr>
            </a:br>
            <a:r>
              <a:rPr lang="da-DK" b="1" dirty="0">
                <a:solidFill>
                  <a:srgbClr val="FF0000"/>
                </a:solidFill>
              </a:rPr>
              <a:t>fik lavet en høreprøve / fik høreapparat / fik så mange nye høreoplevelser i sociale sammenhæng </a:t>
            </a:r>
            <a:br>
              <a:rPr lang="da-DK" b="1" dirty="0">
                <a:solidFill>
                  <a:srgbClr val="FF0000"/>
                </a:solidFill>
              </a:rPr>
            </a:br>
            <a:r>
              <a:rPr lang="da-DK" dirty="0">
                <a:solidFill>
                  <a:srgbClr val="FFFF00"/>
                </a:solidFill>
              </a:rPr>
              <a:t>i stedet for at sige</a:t>
            </a:r>
            <a:br>
              <a:rPr lang="da-DK" dirty="0">
                <a:solidFill>
                  <a:srgbClr val="FFFF00"/>
                </a:solidFill>
              </a:rPr>
            </a:br>
            <a:r>
              <a:rPr lang="da-DK" dirty="0">
                <a:solidFill>
                  <a:srgbClr val="FFFF00"/>
                </a:solidFill>
              </a:rPr>
              <a:t>  ” </a:t>
            </a:r>
            <a:r>
              <a:rPr lang="da-DK" u="sng" dirty="0">
                <a:solidFill>
                  <a:srgbClr val="FFFF00"/>
                </a:solidFill>
              </a:rPr>
              <a:t>bare jeg havde gjort det!”</a:t>
            </a:r>
          </a:p>
        </p:txBody>
      </p:sp>
      <p:sp>
        <p:nvSpPr>
          <p:cNvPr id="4" name="Pladsholder til indhold 3">
            <a:extLst>
              <a:ext uri="{FF2B5EF4-FFF2-40B4-BE49-F238E27FC236}">
                <a16:creationId xmlns:a16="http://schemas.microsoft.com/office/drawing/2014/main" id="{2BED26FB-9AB5-488F-AD6B-08625EC0C98E}"/>
              </a:ext>
            </a:extLst>
          </p:cNvPr>
          <p:cNvSpPr>
            <a:spLocks noGrp="1"/>
          </p:cNvSpPr>
          <p:nvPr>
            <p:ph idx="1"/>
          </p:nvPr>
        </p:nvSpPr>
        <p:spPr>
          <a:xfrm>
            <a:off x="5932448" y="5932449"/>
            <a:ext cx="423747" cy="244514"/>
          </a:xfrm>
        </p:spPr>
        <p:txBody>
          <a:bodyPr>
            <a:normAutofit fontScale="47500" lnSpcReduction="20000"/>
          </a:bodyPr>
          <a:lstStyle/>
          <a:p>
            <a:endParaRPr lang="da-DK" dirty="0"/>
          </a:p>
        </p:txBody>
      </p:sp>
    </p:spTree>
    <p:extLst>
      <p:ext uri="{BB962C8B-B14F-4D97-AF65-F5344CB8AC3E}">
        <p14:creationId xmlns:p14="http://schemas.microsoft.com/office/powerpoint/2010/main" val="2339276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CA9C051-659D-EA68-5B46-AFF52EFF02FC}"/>
              </a:ext>
            </a:extLst>
          </p:cNvPr>
          <p:cNvSpPr>
            <a:spLocks noGrp="1"/>
          </p:cNvSpPr>
          <p:nvPr>
            <p:ph type="title"/>
          </p:nvPr>
        </p:nvSpPr>
        <p:spPr>
          <a:xfrm>
            <a:off x="838200" y="91440"/>
            <a:ext cx="10515600" cy="7129913"/>
          </a:xfrm>
        </p:spPr>
        <p:txBody>
          <a:bodyPr>
            <a:normAutofit/>
          </a:bodyPr>
          <a:lstStyle/>
          <a:p>
            <a:pPr marL="342900" lvl="0" indent="-342900">
              <a:tabLst>
                <a:tab pos="457200" algn="l"/>
              </a:tabLst>
            </a:pPr>
            <a:r>
              <a:rPr lang="da-DK" sz="3600" kern="100" dirty="0">
                <a:solidFill>
                  <a:srgbClr val="FF0000"/>
                </a:solidFill>
                <a:effectLst/>
                <a:latin typeface="Aptos" panose="020B0004020202020204" pitchFamily="34" charset="0"/>
                <a:ea typeface="Aptos" panose="020B0004020202020204" pitchFamily="34" charset="0"/>
                <a:cs typeface="Times New Roman" panose="02020603050405020304" pitchFamily="18" charset="0"/>
              </a:rPr>
              <a:t>Der er borgere, der burde få hørelsen undersøgt</a:t>
            </a:r>
            <a:br>
              <a:rPr lang="da-DK" sz="3600" kern="100" dirty="0">
                <a:effectLst/>
                <a:latin typeface="Aptos" panose="020B0004020202020204" pitchFamily="34" charset="0"/>
                <a:ea typeface="Aptos" panose="020B0004020202020204" pitchFamily="34" charset="0"/>
                <a:cs typeface="Times New Roman" panose="02020603050405020304" pitchFamily="18" charset="0"/>
              </a:rPr>
            </a:br>
            <a:r>
              <a:rPr lang="da-DK" sz="3600" kern="100" dirty="0">
                <a:solidFill>
                  <a:srgbClr val="00B050"/>
                </a:solidFill>
                <a:effectLst/>
                <a:latin typeface="Aptos" panose="020B0004020202020204" pitchFamily="34" charset="0"/>
                <a:ea typeface="Aptos" panose="020B0004020202020204" pitchFamily="34" charset="0"/>
                <a:cs typeface="Times New Roman" panose="02020603050405020304" pitchFamily="18" charset="0"/>
              </a:rPr>
              <a:t>Har brug for et høreapparat</a:t>
            </a:r>
            <a:br>
              <a:rPr lang="da-DK" sz="3600" kern="100" dirty="0">
                <a:effectLst/>
                <a:latin typeface="Aptos" panose="020B0004020202020204" pitchFamily="34" charset="0"/>
                <a:ea typeface="Aptos" panose="020B0004020202020204" pitchFamily="34" charset="0"/>
                <a:cs typeface="Times New Roman" panose="02020603050405020304" pitchFamily="18" charset="0"/>
              </a:rPr>
            </a:br>
            <a:r>
              <a:rPr lang="da-DK" sz="3600" kern="100" dirty="0">
                <a:solidFill>
                  <a:srgbClr val="FFFF00"/>
                </a:solidFill>
                <a:effectLst/>
                <a:latin typeface="Aptos" panose="020B0004020202020204" pitchFamily="34" charset="0"/>
                <a:ea typeface="Aptos" panose="020B0004020202020204" pitchFamily="34" charset="0"/>
                <a:cs typeface="Times New Roman" panose="02020603050405020304" pitchFamily="18" charset="0"/>
              </a:rPr>
              <a:t>At forstå egen hørekurve og høresituation</a:t>
            </a:r>
            <a:br>
              <a:rPr lang="da-DK" sz="3600" kern="100" dirty="0">
                <a:effectLst/>
                <a:latin typeface="Aptos" panose="020B0004020202020204" pitchFamily="34" charset="0"/>
                <a:ea typeface="Aptos" panose="020B0004020202020204" pitchFamily="34" charset="0"/>
                <a:cs typeface="Times New Roman" panose="02020603050405020304" pitchFamily="18" charset="0"/>
              </a:rPr>
            </a:br>
            <a:r>
              <a:rPr lang="da-DK" sz="3600" kern="100" dirty="0">
                <a:solidFill>
                  <a:srgbClr val="78206E"/>
                </a:solidFill>
                <a:effectLst/>
                <a:latin typeface="Aptos" panose="020B0004020202020204" pitchFamily="34" charset="0"/>
                <a:ea typeface="Aptos" panose="020B0004020202020204" pitchFamily="34" charset="0"/>
                <a:cs typeface="Times New Roman" panose="02020603050405020304" pitchFamily="18" charset="0"/>
              </a:rPr>
              <a:t>At nogle ældre har brug for en meget grundig instruktion + gentagelser</a:t>
            </a:r>
            <a:br>
              <a:rPr lang="da-DK" sz="3600" kern="100" dirty="0">
                <a:effectLst/>
                <a:latin typeface="Aptos" panose="020B0004020202020204" pitchFamily="34" charset="0"/>
                <a:ea typeface="Aptos" panose="020B0004020202020204" pitchFamily="34" charset="0"/>
                <a:cs typeface="Times New Roman" panose="02020603050405020304" pitchFamily="18" charset="0"/>
              </a:rPr>
            </a:br>
            <a:r>
              <a:rPr lang="da-DK" sz="3600" kern="100" dirty="0">
                <a:solidFill>
                  <a:srgbClr val="0070C0"/>
                </a:solidFill>
                <a:effectLst/>
                <a:latin typeface="Aptos" panose="020B0004020202020204" pitchFamily="34" charset="0"/>
                <a:ea typeface="Aptos" panose="020B0004020202020204" pitchFamily="34" charset="0"/>
                <a:cs typeface="Times New Roman" panose="02020603050405020304" pitchFamily="18" charset="0"/>
              </a:rPr>
              <a:t>At turde spørge om det, man ikke forstår</a:t>
            </a:r>
            <a:br>
              <a:rPr lang="da-DK" sz="3600" kern="100" dirty="0">
                <a:effectLst/>
                <a:latin typeface="Aptos" panose="020B0004020202020204" pitchFamily="34" charset="0"/>
                <a:ea typeface="Aptos" panose="020B0004020202020204" pitchFamily="34" charset="0"/>
                <a:cs typeface="Times New Roman" panose="02020603050405020304" pitchFamily="18" charset="0"/>
              </a:rPr>
            </a:br>
            <a:r>
              <a:rPr lang="da-DK" sz="3600" kern="100" dirty="0">
                <a:solidFill>
                  <a:srgbClr val="A02B93"/>
                </a:solidFill>
                <a:effectLst/>
                <a:latin typeface="Aptos" panose="020B0004020202020204" pitchFamily="34" charset="0"/>
                <a:ea typeface="Aptos" panose="020B0004020202020204" pitchFamily="34" charset="0"/>
                <a:cs typeface="Times New Roman" panose="02020603050405020304" pitchFamily="18" charset="0"/>
              </a:rPr>
              <a:t>At ikke alle lærer høreapparatets forskellige muligheder at kende</a:t>
            </a:r>
            <a:br>
              <a:rPr lang="da-DK" sz="3600" kern="100" dirty="0">
                <a:effectLst/>
                <a:latin typeface="Aptos" panose="020B0004020202020204" pitchFamily="34" charset="0"/>
                <a:ea typeface="Aptos" panose="020B0004020202020204" pitchFamily="34" charset="0"/>
                <a:cs typeface="Times New Roman" panose="02020603050405020304" pitchFamily="18" charset="0"/>
              </a:rPr>
            </a:br>
            <a:r>
              <a:rPr lang="da-DK" sz="3600" kern="100" dirty="0">
                <a:solidFill>
                  <a:srgbClr val="FF0000"/>
                </a:solidFill>
                <a:effectLst/>
                <a:latin typeface="Aptos" panose="020B0004020202020204" pitchFamily="34" charset="0"/>
                <a:ea typeface="Aptos" panose="020B0004020202020204" pitchFamily="34" charset="0"/>
                <a:cs typeface="Times New Roman" panose="02020603050405020304" pitchFamily="18" charset="0"/>
              </a:rPr>
              <a:t>At nogle tilpassere undlader at installere ” T ”</a:t>
            </a:r>
            <a:br>
              <a:rPr lang="da-DK" sz="3600" kern="100" dirty="0">
                <a:effectLst/>
                <a:latin typeface="Aptos" panose="020B0004020202020204" pitchFamily="34" charset="0"/>
                <a:ea typeface="Aptos" panose="020B0004020202020204" pitchFamily="34" charset="0"/>
                <a:cs typeface="Times New Roman" panose="02020603050405020304" pitchFamily="18" charset="0"/>
              </a:rPr>
            </a:br>
            <a:r>
              <a:rPr lang="da-DK" sz="3600" kern="100" dirty="0">
                <a:effectLst/>
                <a:latin typeface="Aptos" panose="020B0004020202020204" pitchFamily="34" charset="0"/>
                <a:ea typeface="Aptos" panose="020B0004020202020204" pitchFamily="34" charset="0"/>
                <a:cs typeface="Times New Roman" panose="02020603050405020304" pitchFamily="18" charset="0"/>
              </a:rPr>
              <a:t> </a:t>
            </a:r>
            <a:r>
              <a:rPr lang="da-DK" sz="3600" kern="100" dirty="0">
                <a:solidFill>
                  <a:srgbClr val="FF0000"/>
                </a:solidFill>
                <a:effectLst/>
                <a:latin typeface="Aptos" panose="020B0004020202020204" pitchFamily="34" charset="0"/>
                <a:ea typeface="Aptos" panose="020B0004020202020204" pitchFamily="34" charset="0"/>
                <a:cs typeface="Times New Roman" panose="02020603050405020304" pitchFamily="18" charset="0"/>
              </a:rPr>
              <a:t>Der bør være flere, der </a:t>
            </a:r>
            <a:r>
              <a:rPr lang="da-DK" sz="3600" u="sng" kern="100" dirty="0">
                <a:solidFill>
                  <a:srgbClr val="FF0000"/>
                </a:solidFill>
                <a:effectLst/>
                <a:latin typeface="Aptos" panose="020B0004020202020204" pitchFamily="34" charset="0"/>
                <a:ea typeface="Aptos" panose="020B0004020202020204" pitchFamily="34" charset="0"/>
                <a:cs typeface="Times New Roman" panose="02020603050405020304" pitchFamily="18" charset="0"/>
              </a:rPr>
              <a:t>måske</a:t>
            </a:r>
            <a:r>
              <a:rPr lang="da-DK" sz="3600" kern="100" dirty="0">
                <a:solidFill>
                  <a:srgbClr val="FF0000"/>
                </a:solidFill>
                <a:effectLst/>
                <a:latin typeface="Aptos" panose="020B0004020202020204" pitchFamily="34" charset="0"/>
                <a:ea typeface="Aptos" panose="020B0004020202020204" pitchFamily="34" charset="0"/>
                <a:cs typeface="Times New Roman" panose="02020603050405020304" pitchFamily="18" charset="0"/>
              </a:rPr>
              <a:t> burde besøge Hjælpemiddel Centret og </a:t>
            </a:r>
            <a:r>
              <a:rPr lang="da-DK" sz="3600" u="sng" kern="100" dirty="0">
                <a:solidFill>
                  <a:srgbClr val="FF0000"/>
                </a:solidFill>
                <a:effectLst/>
                <a:latin typeface="Aptos" panose="020B0004020202020204" pitchFamily="34" charset="0"/>
                <a:ea typeface="Aptos" panose="020B0004020202020204" pitchFamily="34" charset="0"/>
                <a:cs typeface="Times New Roman" panose="02020603050405020304" pitchFamily="18" charset="0"/>
              </a:rPr>
              <a:t>måske</a:t>
            </a:r>
            <a:r>
              <a:rPr lang="da-DK" sz="3600" kern="100" dirty="0">
                <a:solidFill>
                  <a:srgbClr val="FF0000"/>
                </a:solidFill>
                <a:effectLst/>
                <a:latin typeface="Aptos" panose="020B0004020202020204" pitchFamily="34" charset="0"/>
                <a:ea typeface="Aptos" panose="020B0004020202020204" pitchFamily="34" charset="0"/>
                <a:cs typeface="Times New Roman" panose="02020603050405020304" pitchFamily="18" charset="0"/>
              </a:rPr>
              <a:t> være medlem af  Høreforeningen??</a:t>
            </a:r>
            <a:br>
              <a:rPr lang="da-DK" sz="1800" kern="100" dirty="0">
                <a:effectLst/>
                <a:latin typeface="Aptos" panose="020B0004020202020204" pitchFamily="34" charset="0"/>
                <a:ea typeface="Aptos" panose="020B0004020202020204" pitchFamily="34" charset="0"/>
                <a:cs typeface="Times New Roman" panose="02020603050405020304" pitchFamily="18" charset="0"/>
              </a:rPr>
            </a:br>
            <a:endParaRPr lang="da-DK" dirty="0"/>
          </a:p>
        </p:txBody>
      </p:sp>
      <p:sp>
        <p:nvSpPr>
          <p:cNvPr id="3" name="Pladsholder til indhold 2">
            <a:extLst>
              <a:ext uri="{FF2B5EF4-FFF2-40B4-BE49-F238E27FC236}">
                <a16:creationId xmlns:a16="http://schemas.microsoft.com/office/drawing/2014/main" id="{5D05CA22-6665-A961-DBE4-8E5F0039298F}"/>
              </a:ext>
            </a:extLst>
          </p:cNvPr>
          <p:cNvSpPr>
            <a:spLocks noGrp="1"/>
          </p:cNvSpPr>
          <p:nvPr>
            <p:ph idx="1"/>
          </p:nvPr>
        </p:nvSpPr>
        <p:spPr>
          <a:xfrm rot="10800000" flipV="1">
            <a:off x="1997242" y="7647907"/>
            <a:ext cx="6733674" cy="45719"/>
          </a:xfrm>
        </p:spPr>
        <p:txBody>
          <a:bodyPr>
            <a:normAutofit fontScale="25000" lnSpcReduction="20000"/>
          </a:bodyPr>
          <a:lstStyle/>
          <a:p>
            <a:endParaRPr lang="da-DK" dirty="0"/>
          </a:p>
        </p:txBody>
      </p:sp>
    </p:spTree>
    <p:extLst>
      <p:ext uri="{BB962C8B-B14F-4D97-AF65-F5344CB8AC3E}">
        <p14:creationId xmlns:p14="http://schemas.microsoft.com/office/powerpoint/2010/main" val="38035255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86FDE53-BED1-3BF8-6372-678E7C5DE6E5}"/>
              </a:ext>
            </a:extLst>
          </p:cNvPr>
          <p:cNvSpPr>
            <a:spLocks noGrp="1"/>
          </p:cNvSpPr>
          <p:nvPr>
            <p:ph type="title"/>
          </p:nvPr>
        </p:nvSpPr>
        <p:spPr>
          <a:xfrm>
            <a:off x="334537" y="267628"/>
            <a:ext cx="11530362" cy="2954371"/>
          </a:xfrm>
        </p:spPr>
        <p:txBody>
          <a:bodyPr>
            <a:normAutofit/>
          </a:bodyPr>
          <a:lstStyle/>
          <a:p>
            <a:pPr algn="ctr"/>
            <a:r>
              <a:rPr lang="da-DK" sz="4800" dirty="0">
                <a:solidFill>
                  <a:srgbClr val="FF0000"/>
                </a:solidFill>
              </a:rPr>
              <a:t>Der sker nye ting på høreområdet hele tiden. </a:t>
            </a:r>
            <a:br>
              <a:rPr lang="da-DK" sz="4800" dirty="0">
                <a:solidFill>
                  <a:srgbClr val="FF0000"/>
                </a:solidFill>
              </a:rPr>
            </a:br>
            <a:r>
              <a:rPr lang="da-DK" sz="4800" dirty="0">
                <a:solidFill>
                  <a:srgbClr val="FF0000"/>
                </a:solidFill>
              </a:rPr>
              <a:t>Bliv</a:t>
            </a:r>
            <a:r>
              <a:rPr lang="da-DK" sz="4800" u="sng" dirty="0">
                <a:solidFill>
                  <a:srgbClr val="FF0000"/>
                </a:solidFill>
              </a:rPr>
              <a:t> ansvarlig </a:t>
            </a:r>
            <a:r>
              <a:rPr lang="da-DK" sz="4800" dirty="0">
                <a:solidFill>
                  <a:srgbClr val="FF0000"/>
                </a:solidFill>
              </a:rPr>
              <a:t>for dit eget liv.</a:t>
            </a:r>
            <a:br>
              <a:rPr lang="da-DK" sz="4800" dirty="0">
                <a:solidFill>
                  <a:srgbClr val="FF0000"/>
                </a:solidFill>
              </a:rPr>
            </a:br>
            <a:r>
              <a:rPr lang="da-DK" sz="4800" dirty="0">
                <a:solidFill>
                  <a:srgbClr val="FF0000"/>
                </a:solidFill>
              </a:rPr>
              <a:t> </a:t>
            </a:r>
            <a:r>
              <a:rPr lang="da-DK" sz="4800" dirty="0">
                <a:solidFill>
                  <a:srgbClr val="FFFF00"/>
                </a:solidFill>
              </a:rPr>
              <a:t>Slut</a:t>
            </a:r>
            <a:br>
              <a:rPr lang="da-DK" sz="4800" dirty="0">
                <a:solidFill>
                  <a:srgbClr val="FF0000"/>
                </a:solidFill>
              </a:rPr>
            </a:br>
            <a:r>
              <a:rPr lang="da-DK" sz="4800" dirty="0">
                <a:solidFill>
                  <a:srgbClr val="FF0000"/>
                </a:solidFill>
              </a:rPr>
              <a:t>Birgitte Franck</a:t>
            </a:r>
          </a:p>
        </p:txBody>
      </p:sp>
      <p:pic>
        <p:nvPicPr>
          <p:cNvPr id="4" name="Pladsholder til indhold 3">
            <a:extLst>
              <a:ext uri="{FF2B5EF4-FFF2-40B4-BE49-F238E27FC236}">
                <a16:creationId xmlns:a16="http://schemas.microsoft.com/office/drawing/2014/main" id="{9D5A4098-C60B-FD0D-492D-CDC46EF57731}"/>
              </a:ext>
            </a:extLst>
          </p:cNvPr>
          <p:cNvPicPr>
            <a:picLocks noGrp="1" noChangeAspect="1"/>
          </p:cNvPicPr>
          <p:nvPr>
            <p:ph idx="1"/>
          </p:nvPr>
        </p:nvPicPr>
        <p:blipFill>
          <a:blip r:embed="rId3"/>
          <a:stretch>
            <a:fillRect/>
          </a:stretch>
        </p:blipFill>
        <p:spPr>
          <a:xfrm>
            <a:off x="1777984" y="2410594"/>
            <a:ext cx="4533606" cy="4447406"/>
          </a:xfrm>
          <a:prstGeom prst="rect">
            <a:avLst/>
          </a:prstGeom>
        </p:spPr>
      </p:pic>
    </p:spTree>
    <p:extLst>
      <p:ext uri="{BB962C8B-B14F-4D97-AF65-F5344CB8AC3E}">
        <p14:creationId xmlns:p14="http://schemas.microsoft.com/office/powerpoint/2010/main" val="40598812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A4E960D-1B67-8855-9925-4BA6A338B5DE}"/>
              </a:ext>
            </a:extLst>
          </p:cNvPr>
          <p:cNvSpPr>
            <a:spLocks noGrp="1"/>
          </p:cNvSpPr>
          <p:nvPr>
            <p:ph type="title"/>
          </p:nvPr>
        </p:nvSpPr>
        <p:spPr/>
        <p:txBody>
          <a:bodyPr/>
          <a:lstStyle/>
          <a:p>
            <a:endParaRPr lang="da-DK"/>
          </a:p>
        </p:txBody>
      </p:sp>
      <p:sp>
        <p:nvSpPr>
          <p:cNvPr id="3" name="Pladsholder til indhold 2">
            <a:extLst>
              <a:ext uri="{FF2B5EF4-FFF2-40B4-BE49-F238E27FC236}">
                <a16:creationId xmlns:a16="http://schemas.microsoft.com/office/drawing/2014/main" id="{7F22042C-46AA-511F-8C18-A74B14E17E3C}"/>
              </a:ext>
            </a:extLst>
          </p:cNvPr>
          <p:cNvSpPr>
            <a:spLocks noGrp="1"/>
          </p:cNvSpPr>
          <p:nvPr>
            <p:ph idx="1"/>
          </p:nvPr>
        </p:nvSpPr>
        <p:spPr/>
        <p:txBody>
          <a:bodyPr/>
          <a:lstStyle/>
          <a:p>
            <a:endParaRPr lang="da-DK"/>
          </a:p>
        </p:txBody>
      </p:sp>
    </p:spTree>
    <p:extLst>
      <p:ext uri="{BB962C8B-B14F-4D97-AF65-F5344CB8AC3E}">
        <p14:creationId xmlns:p14="http://schemas.microsoft.com/office/powerpoint/2010/main" val="38644250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A434829-769F-0DE5-E2A9-8C553DFA0830}"/>
              </a:ext>
            </a:extLst>
          </p:cNvPr>
          <p:cNvSpPr>
            <a:spLocks noGrp="1"/>
          </p:cNvSpPr>
          <p:nvPr>
            <p:ph type="title"/>
          </p:nvPr>
        </p:nvSpPr>
        <p:spPr>
          <a:xfrm>
            <a:off x="838200" y="365125"/>
            <a:ext cx="10515600" cy="2288381"/>
          </a:xfrm>
        </p:spPr>
        <p:txBody>
          <a:bodyPr>
            <a:normAutofit fontScale="90000"/>
          </a:bodyPr>
          <a:lstStyle/>
          <a:p>
            <a:pPr algn="ctr"/>
            <a:r>
              <a:rPr lang="da-DK" b="1" dirty="0">
                <a:solidFill>
                  <a:srgbClr val="FF0000"/>
                </a:solidFill>
              </a:rPr>
              <a:t>Hvorfor møder jeg mange ældre, der snakker om dårlig hørelse, men ikke gør noget ved det? </a:t>
            </a:r>
            <a:br>
              <a:rPr lang="da-DK" b="1" dirty="0">
                <a:solidFill>
                  <a:srgbClr val="FF0000"/>
                </a:solidFill>
              </a:rPr>
            </a:br>
            <a:br>
              <a:rPr lang="da-DK" b="1" dirty="0">
                <a:solidFill>
                  <a:srgbClr val="FF0000"/>
                </a:solidFill>
              </a:rPr>
            </a:br>
            <a:r>
              <a:rPr lang="da-DK" b="1" dirty="0">
                <a:solidFill>
                  <a:srgbClr val="FFFF00"/>
                </a:solidFill>
              </a:rPr>
              <a:t>Få din hørelse undersøgt nu!</a:t>
            </a:r>
          </a:p>
        </p:txBody>
      </p:sp>
      <p:pic>
        <p:nvPicPr>
          <p:cNvPr id="1026" name="Picture 2" descr="Ældre, Par, Bedsteforældre, Senior">
            <a:extLst>
              <a:ext uri="{FF2B5EF4-FFF2-40B4-BE49-F238E27FC236}">
                <a16:creationId xmlns:a16="http://schemas.microsoft.com/office/drawing/2014/main" id="{AA7EF54A-DE28-78E5-331D-6BA47497BF1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55110" y="3429000"/>
            <a:ext cx="3081779" cy="302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08745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C7C194C-9218-F66E-DC8D-351A0A0D9DE9}"/>
              </a:ext>
            </a:extLst>
          </p:cNvPr>
          <p:cNvSpPr>
            <a:spLocks noGrp="1"/>
          </p:cNvSpPr>
          <p:nvPr>
            <p:ph type="title"/>
          </p:nvPr>
        </p:nvSpPr>
        <p:spPr/>
        <p:txBody>
          <a:bodyPr/>
          <a:lstStyle/>
          <a:p>
            <a:endParaRPr lang="da-DK"/>
          </a:p>
        </p:txBody>
      </p:sp>
      <p:sp>
        <p:nvSpPr>
          <p:cNvPr id="3" name="Pladsholder til indhold 2">
            <a:extLst>
              <a:ext uri="{FF2B5EF4-FFF2-40B4-BE49-F238E27FC236}">
                <a16:creationId xmlns:a16="http://schemas.microsoft.com/office/drawing/2014/main" id="{080E8174-9FFA-4E38-F2B7-943A973FC0D5}"/>
              </a:ext>
            </a:extLst>
          </p:cNvPr>
          <p:cNvSpPr>
            <a:spLocks noGrp="1"/>
          </p:cNvSpPr>
          <p:nvPr>
            <p:ph idx="1"/>
          </p:nvPr>
        </p:nvSpPr>
        <p:spPr/>
        <p:txBody>
          <a:bodyPr/>
          <a:lstStyle/>
          <a:p>
            <a:endParaRPr lang="da-DK"/>
          </a:p>
        </p:txBody>
      </p:sp>
    </p:spTree>
    <p:extLst>
      <p:ext uri="{BB962C8B-B14F-4D97-AF65-F5344CB8AC3E}">
        <p14:creationId xmlns:p14="http://schemas.microsoft.com/office/powerpoint/2010/main" val="67486432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AD8B31B-2E4A-84B2-ADA6-C869EE6E3DD6}"/>
              </a:ext>
            </a:extLst>
          </p:cNvPr>
          <p:cNvSpPr>
            <a:spLocks noGrp="1"/>
          </p:cNvSpPr>
          <p:nvPr>
            <p:ph type="title"/>
          </p:nvPr>
        </p:nvSpPr>
        <p:spPr/>
        <p:txBody>
          <a:bodyPr/>
          <a:lstStyle/>
          <a:p>
            <a:endParaRPr lang="da-DK"/>
          </a:p>
        </p:txBody>
      </p:sp>
      <p:sp>
        <p:nvSpPr>
          <p:cNvPr id="3" name="Pladsholder til indhold 2">
            <a:extLst>
              <a:ext uri="{FF2B5EF4-FFF2-40B4-BE49-F238E27FC236}">
                <a16:creationId xmlns:a16="http://schemas.microsoft.com/office/drawing/2014/main" id="{DBC0A978-0AE8-7B37-E878-30B35487F0DA}"/>
              </a:ext>
            </a:extLst>
          </p:cNvPr>
          <p:cNvSpPr>
            <a:spLocks noGrp="1"/>
          </p:cNvSpPr>
          <p:nvPr>
            <p:ph idx="1"/>
          </p:nvPr>
        </p:nvSpPr>
        <p:spPr/>
        <p:txBody>
          <a:bodyPr/>
          <a:lstStyle/>
          <a:p>
            <a:endParaRPr lang="da-DK"/>
          </a:p>
        </p:txBody>
      </p:sp>
    </p:spTree>
    <p:extLst>
      <p:ext uri="{BB962C8B-B14F-4D97-AF65-F5344CB8AC3E}">
        <p14:creationId xmlns:p14="http://schemas.microsoft.com/office/powerpoint/2010/main" val="17670448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0B6CD05-6C12-E086-EB76-3F06548E9D5E}"/>
              </a:ext>
            </a:extLst>
          </p:cNvPr>
          <p:cNvSpPr>
            <a:spLocks noGrp="1"/>
          </p:cNvSpPr>
          <p:nvPr>
            <p:ph type="title"/>
          </p:nvPr>
        </p:nvSpPr>
        <p:spPr/>
        <p:txBody>
          <a:bodyPr/>
          <a:lstStyle/>
          <a:p>
            <a:endParaRPr lang="da-DK"/>
          </a:p>
        </p:txBody>
      </p:sp>
      <p:sp>
        <p:nvSpPr>
          <p:cNvPr id="3" name="Pladsholder til indhold 2">
            <a:extLst>
              <a:ext uri="{FF2B5EF4-FFF2-40B4-BE49-F238E27FC236}">
                <a16:creationId xmlns:a16="http://schemas.microsoft.com/office/drawing/2014/main" id="{B4D9FE5F-D6E7-DBBE-83AE-D9C494FC166F}"/>
              </a:ext>
            </a:extLst>
          </p:cNvPr>
          <p:cNvSpPr>
            <a:spLocks noGrp="1"/>
          </p:cNvSpPr>
          <p:nvPr>
            <p:ph idx="1"/>
          </p:nvPr>
        </p:nvSpPr>
        <p:spPr/>
        <p:txBody>
          <a:bodyPr/>
          <a:lstStyle/>
          <a:p>
            <a:endParaRPr lang="da-DK"/>
          </a:p>
        </p:txBody>
      </p:sp>
    </p:spTree>
    <p:extLst>
      <p:ext uri="{BB962C8B-B14F-4D97-AF65-F5344CB8AC3E}">
        <p14:creationId xmlns:p14="http://schemas.microsoft.com/office/powerpoint/2010/main" val="4269296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3146696-874C-4C6E-5BA9-07AD823DBE42}"/>
              </a:ext>
            </a:extLst>
          </p:cNvPr>
          <p:cNvSpPr>
            <a:spLocks noGrp="1"/>
          </p:cNvSpPr>
          <p:nvPr>
            <p:ph type="title"/>
          </p:nvPr>
        </p:nvSpPr>
        <p:spPr>
          <a:xfrm>
            <a:off x="838200" y="365125"/>
            <a:ext cx="10515600" cy="2560955"/>
          </a:xfrm>
        </p:spPr>
        <p:txBody>
          <a:bodyPr>
            <a:normAutofit fontScale="90000"/>
          </a:bodyPr>
          <a:lstStyle/>
          <a:p>
            <a:pPr algn="ctr"/>
            <a:r>
              <a:rPr lang="da-DK" b="1" dirty="0">
                <a:solidFill>
                  <a:srgbClr val="FF0000"/>
                </a:solidFill>
              </a:rPr>
              <a:t>Det går hurtigt, - også på EL-CYKLER  -</a:t>
            </a:r>
            <a:br>
              <a:rPr lang="da-DK" b="1" dirty="0">
                <a:solidFill>
                  <a:srgbClr val="FF0000"/>
                </a:solidFill>
              </a:rPr>
            </a:br>
            <a:r>
              <a:rPr lang="da-DK" b="1" dirty="0">
                <a:solidFill>
                  <a:srgbClr val="FF0000"/>
                </a:solidFill>
              </a:rPr>
              <a:t>bare ikke når man skal have hørelsen undersøgt!</a:t>
            </a:r>
            <a:br>
              <a:rPr lang="da-DK" b="1" dirty="0">
                <a:solidFill>
                  <a:srgbClr val="FFFF00"/>
                </a:solidFill>
              </a:rPr>
            </a:br>
            <a:r>
              <a:rPr lang="da-DK" b="1" dirty="0">
                <a:solidFill>
                  <a:srgbClr val="FFFF00"/>
                </a:solidFill>
              </a:rPr>
              <a:t>Det handler om din egen</a:t>
            </a:r>
            <a:r>
              <a:rPr lang="da-DK" b="1" u="sng" dirty="0">
                <a:solidFill>
                  <a:srgbClr val="FFFF00"/>
                </a:solidFill>
              </a:rPr>
              <a:t> livskvalitet  </a:t>
            </a:r>
            <a:r>
              <a:rPr lang="da-DK" b="1" dirty="0">
                <a:solidFill>
                  <a:srgbClr val="FFFF00"/>
                </a:solidFill>
              </a:rPr>
              <a:t>og dit </a:t>
            </a:r>
            <a:r>
              <a:rPr lang="da-DK" b="1" u="sng" dirty="0">
                <a:solidFill>
                  <a:srgbClr val="FFFF00"/>
                </a:solidFill>
              </a:rPr>
              <a:t>samværd med andre!</a:t>
            </a:r>
            <a:endParaRPr lang="da-DK" b="1" u="sng" dirty="0">
              <a:solidFill>
                <a:srgbClr val="FF0000"/>
              </a:solidFill>
            </a:endParaRPr>
          </a:p>
        </p:txBody>
      </p:sp>
      <p:sp>
        <p:nvSpPr>
          <p:cNvPr id="5" name="Pladsholder til indhold 4">
            <a:extLst>
              <a:ext uri="{FF2B5EF4-FFF2-40B4-BE49-F238E27FC236}">
                <a16:creationId xmlns:a16="http://schemas.microsoft.com/office/drawing/2014/main" id="{55B8F454-2494-3CB3-699C-484670562F04}"/>
              </a:ext>
            </a:extLst>
          </p:cNvPr>
          <p:cNvSpPr>
            <a:spLocks noGrp="1"/>
          </p:cNvSpPr>
          <p:nvPr>
            <p:ph idx="1"/>
          </p:nvPr>
        </p:nvSpPr>
        <p:spPr>
          <a:xfrm>
            <a:off x="838200" y="164592"/>
            <a:ext cx="10515600" cy="6012371"/>
          </a:xfrm>
        </p:spPr>
        <p:txBody>
          <a:bodyPr/>
          <a:lstStyle/>
          <a:p>
            <a:endParaRPr lang="da-DK" dirty="0"/>
          </a:p>
          <a:p>
            <a:endParaRPr lang="da-DK" dirty="0"/>
          </a:p>
          <a:p>
            <a:endParaRPr lang="da-DK" dirty="0"/>
          </a:p>
        </p:txBody>
      </p:sp>
      <p:pic>
        <p:nvPicPr>
          <p:cNvPr id="1026" name="Picture 2" descr="Ai Genereret, Kvinde, Cykeltur, Cykling">
            <a:extLst>
              <a:ext uri="{FF2B5EF4-FFF2-40B4-BE49-F238E27FC236}">
                <a16:creationId xmlns:a16="http://schemas.microsoft.com/office/drawing/2014/main" id="{DAC53B45-7D1C-5DC4-4C19-059015CF2F2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75747" y="3359976"/>
            <a:ext cx="2839453" cy="28169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16381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3D6C2E2-471E-7CD6-DC82-193038333FE3}"/>
              </a:ext>
            </a:extLst>
          </p:cNvPr>
          <p:cNvSpPr>
            <a:spLocks noGrp="1"/>
          </p:cNvSpPr>
          <p:nvPr>
            <p:ph type="title"/>
          </p:nvPr>
        </p:nvSpPr>
        <p:spPr>
          <a:xfrm>
            <a:off x="351692" y="365124"/>
            <a:ext cx="11840308" cy="4008876"/>
          </a:xfrm>
        </p:spPr>
        <p:txBody>
          <a:bodyPr>
            <a:normAutofit/>
          </a:bodyPr>
          <a:lstStyle/>
          <a:p>
            <a:pPr algn="ctr"/>
            <a:r>
              <a:rPr lang="da-DK" sz="3600" b="1" dirty="0">
                <a:solidFill>
                  <a:srgbClr val="FF0000"/>
                </a:solidFill>
              </a:rPr>
              <a:t>At være menneske er at være en del af  </a:t>
            </a:r>
            <a:br>
              <a:rPr lang="da-DK" sz="3600" b="1" dirty="0">
                <a:solidFill>
                  <a:srgbClr val="FF0000"/>
                </a:solidFill>
              </a:rPr>
            </a:br>
            <a:r>
              <a:rPr lang="da-DK" sz="3600" b="1" u="sng" dirty="0">
                <a:solidFill>
                  <a:srgbClr val="FF0000"/>
                </a:solidFill>
              </a:rPr>
              <a:t>fælles kommunikation </a:t>
            </a:r>
            <a:br>
              <a:rPr lang="da-DK" sz="3600" b="1" dirty="0">
                <a:solidFill>
                  <a:srgbClr val="FF0000"/>
                </a:solidFill>
              </a:rPr>
            </a:br>
            <a:r>
              <a:rPr lang="da-DK" sz="3600" b="1" dirty="0">
                <a:solidFill>
                  <a:srgbClr val="FF0000"/>
                </a:solidFill>
              </a:rPr>
              <a:t>Ah hva?</a:t>
            </a:r>
            <a:br>
              <a:rPr lang="da-DK" sz="4400" b="1" dirty="0">
                <a:solidFill>
                  <a:srgbClr val="FFFF00"/>
                </a:solidFill>
              </a:rPr>
            </a:br>
            <a:r>
              <a:rPr lang="da-DK" sz="3600" b="1" dirty="0">
                <a:solidFill>
                  <a:srgbClr val="FFFF00"/>
                </a:solidFill>
              </a:rPr>
              <a:t>Måske tænker du som ven eller familie, at du kender en, der hører dårligt. </a:t>
            </a:r>
            <a:br>
              <a:rPr lang="da-DK" sz="3600" b="1" dirty="0">
                <a:solidFill>
                  <a:srgbClr val="FFFF00"/>
                </a:solidFill>
              </a:rPr>
            </a:br>
            <a:r>
              <a:rPr lang="da-DK" sz="3600" b="1" u="sng" dirty="0">
                <a:solidFill>
                  <a:srgbClr val="FFFF00"/>
                </a:solidFill>
              </a:rPr>
              <a:t>Gør opmærksom på det på en god og indfølende måde!</a:t>
            </a:r>
            <a:br>
              <a:rPr lang="da-DK" sz="4400" b="1" u="sng" dirty="0">
                <a:solidFill>
                  <a:srgbClr val="FFFFFF"/>
                </a:solidFill>
              </a:rPr>
            </a:br>
            <a:endParaRPr lang="da-DK" u="sng" dirty="0"/>
          </a:p>
        </p:txBody>
      </p:sp>
      <p:pic>
        <p:nvPicPr>
          <p:cNvPr id="1026" name="Picture 2" descr="Seniorer, Ældre Hjem, Altenpflege">
            <a:extLst>
              <a:ext uri="{FF2B5EF4-FFF2-40B4-BE49-F238E27FC236}">
                <a16:creationId xmlns:a16="http://schemas.microsoft.com/office/drawing/2014/main" id="{2240658D-DF0E-F862-E1AF-C282B97E80C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868821" y="3769253"/>
            <a:ext cx="4454358" cy="28875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31713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3CCFB45-90F5-DC64-4A53-862B5B69CFCD}"/>
              </a:ext>
            </a:extLst>
          </p:cNvPr>
          <p:cNvSpPr>
            <a:spLocks noGrp="1"/>
          </p:cNvSpPr>
          <p:nvPr>
            <p:ph type="title"/>
          </p:nvPr>
        </p:nvSpPr>
        <p:spPr>
          <a:xfrm>
            <a:off x="286351" y="329184"/>
            <a:ext cx="11262521" cy="699516"/>
          </a:xfrm>
        </p:spPr>
        <p:txBody>
          <a:bodyPr anchor="b">
            <a:normAutofit fontScale="90000"/>
          </a:bodyPr>
          <a:lstStyle/>
          <a:p>
            <a:pPr algn="ctr"/>
            <a:r>
              <a:rPr lang="da-DK" sz="5400" dirty="0">
                <a:solidFill>
                  <a:srgbClr val="FF0000"/>
                </a:solidFill>
              </a:rPr>
              <a:t>Problemer</a:t>
            </a:r>
          </a:p>
        </p:txBody>
      </p:sp>
      <p:pic>
        <p:nvPicPr>
          <p:cNvPr id="4" name="Picture 2" descr="illustration af Cartoon Gamle mand siddende Stock-vektor (royaltyfri)  128044172 | Shutterstock">
            <a:extLst>
              <a:ext uri="{FF2B5EF4-FFF2-40B4-BE49-F238E27FC236}">
                <a16:creationId xmlns:a16="http://schemas.microsoft.com/office/drawing/2014/main" id="{AC1D2B65-3C05-2D50-9407-EC6D3BFDEC2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6330"/>
          <a:stretch/>
        </p:blipFill>
        <p:spPr bwMode="auto">
          <a:xfrm flipH="1">
            <a:off x="-45718" y="10"/>
            <a:ext cx="45719"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8" name="Content Placeholder 7">
            <a:extLst>
              <a:ext uri="{FF2B5EF4-FFF2-40B4-BE49-F238E27FC236}">
                <a16:creationId xmlns:a16="http://schemas.microsoft.com/office/drawing/2014/main" id="{5EDC8FC3-9B0B-26A9-28F1-C369E617464B}"/>
              </a:ext>
            </a:extLst>
          </p:cNvPr>
          <p:cNvSpPr>
            <a:spLocks noGrp="1"/>
          </p:cNvSpPr>
          <p:nvPr>
            <p:ph idx="1"/>
          </p:nvPr>
        </p:nvSpPr>
        <p:spPr>
          <a:xfrm>
            <a:off x="3944612" y="1612232"/>
            <a:ext cx="7604260" cy="4916583"/>
          </a:xfrm>
        </p:spPr>
        <p:txBody>
          <a:bodyPr>
            <a:normAutofit lnSpcReduction="10000"/>
          </a:bodyPr>
          <a:lstStyle/>
          <a:p>
            <a:pPr marL="0" indent="0">
              <a:buNone/>
            </a:pPr>
            <a:r>
              <a:rPr lang="en-US" sz="3200" dirty="0">
                <a:solidFill>
                  <a:srgbClr val="00B050"/>
                </a:solidFill>
              </a:rPr>
              <a:t>Føler sig udenfor</a:t>
            </a:r>
          </a:p>
          <a:p>
            <a:pPr marL="0" indent="0">
              <a:buNone/>
            </a:pPr>
            <a:r>
              <a:rPr lang="en-US" sz="3200" dirty="0">
                <a:solidFill>
                  <a:srgbClr val="7030A0"/>
                </a:solidFill>
              </a:rPr>
              <a:t>Misforstår</a:t>
            </a:r>
          </a:p>
          <a:p>
            <a:pPr marL="0" indent="0">
              <a:buNone/>
            </a:pPr>
            <a:r>
              <a:rPr lang="en-US" sz="3200" dirty="0">
                <a:solidFill>
                  <a:srgbClr val="FFFF00"/>
                </a:solidFill>
              </a:rPr>
              <a:t>TV for højt</a:t>
            </a:r>
          </a:p>
          <a:p>
            <a:pPr marL="0" indent="0">
              <a:buNone/>
            </a:pPr>
            <a:r>
              <a:rPr lang="en-US" sz="3200" dirty="0">
                <a:solidFill>
                  <a:schemeClr val="accent4">
                    <a:lumMod val="60000"/>
                    <a:lumOff val="40000"/>
                  </a:schemeClr>
                </a:solidFill>
              </a:rPr>
              <a:t>Lukker sig inde</a:t>
            </a:r>
          </a:p>
          <a:p>
            <a:pPr marL="0" indent="0">
              <a:buNone/>
            </a:pPr>
            <a:r>
              <a:rPr lang="en-US" sz="3200" dirty="0">
                <a:solidFill>
                  <a:srgbClr val="00B0F0"/>
                </a:solidFill>
              </a:rPr>
              <a:t>Kan ikke høre børnebørn</a:t>
            </a:r>
          </a:p>
          <a:p>
            <a:pPr marL="0" indent="0">
              <a:buNone/>
            </a:pPr>
            <a:r>
              <a:rPr lang="en-US" sz="3200" dirty="0">
                <a:solidFill>
                  <a:srgbClr val="FF0000"/>
                </a:solidFill>
              </a:rPr>
              <a:t>Vil ikke med til fest</a:t>
            </a:r>
          </a:p>
          <a:p>
            <a:pPr marL="0" indent="0">
              <a:buNone/>
            </a:pPr>
            <a:r>
              <a:rPr lang="en-US" sz="3200" dirty="0">
                <a:solidFill>
                  <a:srgbClr val="FFFF00"/>
                </a:solidFill>
              </a:rPr>
              <a:t>Bliver trist og gnaven</a:t>
            </a:r>
          </a:p>
          <a:p>
            <a:pPr marL="0" indent="0">
              <a:buNone/>
            </a:pPr>
            <a:r>
              <a:rPr lang="en-US" sz="3200" dirty="0">
                <a:solidFill>
                  <a:srgbClr val="0070C0"/>
                </a:solidFill>
              </a:rPr>
              <a:t>Er “åh “så træt</a:t>
            </a:r>
          </a:p>
          <a:p>
            <a:pPr marL="0" indent="0">
              <a:buNone/>
            </a:pPr>
            <a:r>
              <a:rPr lang="en-US" sz="3200" dirty="0">
                <a:solidFill>
                  <a:srgbClr val="7030A0"/>
                </a:solidFill>
              </a:rPr>
              <a:t>Er han deprimeret?</a:t>
            </a:r>
          </a:p>
        </p:txBody>
      </p:sp>
      <p:pic>
        <p:nvPicPr>
          <p:cNvPr id="1026" name="Picture 2" descr="Ai Genereret, Ældre Kvinde, Senior">
            <a:extLst>
              <a:ext uri="{FF2B5EF4-FFF2-40B4-BE49-F238E27FC236}">
                <a16:creationId xmlns:a16="http://schemas.microsoft.com/office/drawing/2014/main" id="{B4F017F8-54EC-AD25-30A5-82DF45F10E1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38800" y="828000"/>
            <a:ext cx="3153200" cy="3564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Ældre Mand, Senior, Bedstefar, Rynker">
            <a:extLst>
              <a:ext uri="{FF2B5EF4-FFF2-40B4-BE49-F238E27FC236}">
                <a16:creationId xmlns:a16="http://schemas.microsoft.com/office/drawing/2014/main" id="{52956D58-5E45-940A-FE2C-88229841B53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8962" y="2286000"/>
            <a:ext cx="4282103" cy="421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09600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DB0CC23-CCC3-F7D0-EDDE-0920B3223E48}"/>
              </a:ext>
            </a:extLst>
          </p:cNvPr>
          <p:cNvSpPr>
            <a:spLocks noGrp="1"/>
          </p:cNvSpPr>
          <p:nvPr>
            <p:ph type="title"/>
          </p:nvPr>
        </p:nvSpPr>
        <p:spPr>
          <a:xfrm>
            <a:off x="838200" y="365126"/>
            <a:ext cx="10515600" cy="749300"/>
          </a:xfrm>
        </p:spPr>
        <p:txBody>
          <a:bodyPr/>
          <a:lstStyle/>
          <a:p>
            <a:pPr algn="ctr"/>
            <a:r>
              <a:rPr lang="da-DK" b="1" dirty="0">
                <a:solidFill>
                  <a:srgbClr val="FF0000"/>
                </a:solidFill>
              </a:rPr>
              <a:t>Det handler om livskvalitet</a:t>
            </a:r>
          </a:p>
        </p:txBody>
      </p:sp>
      <p:sp>
        <p:nvSpPr>
          <p:cNvPr id="3" name="Pladsholder til indhold 2">
            <a:extLst>
              <a:ext uri="{FF2B5EF4-FFF2-40B4-BE49-F238E27FC236}">
                <a16:creationId xmlns:a16="http://schemas.microsoft.com/office/drawing/2014/main" id="{9CF44F70-EC0A-9B61-257C-7F8D3A732605}"/>
              </a:ext>
            </a:extLst>
          </p:cNvPr>
          <p:cNvSpPr>
            <a:spLocks noGrp="1"/>
          </p:cNvSpPr>
          <p:nvPr>
            <p:ph idx="1"/>
          </p:nvPr>
        </p:nvSpPr>
        <p:spPr>
          <a:xfrm>
            <a:off x="0" y="0"/>
            <a:ext cx="12192000" cy="6857999"/>
          </a:xfrm>
        </p:spPr>
        <p:txBody>
          <a:bodyPr/>
          <a:lstStyle/>
          <a:p>
            <a:endParaRPr lang="da-DK" sz="3600" dirty="0">
              <a:solidFill>
                <a:srgbClr val="00B050"/>
              </a:solidFill>
            </a:endParaRPr>
          </a:p>
          <a:p>
            <a:pPr algn="ctr"/>
            <a:endParaRPr lang="da-DK" sz="3600" dirty="0">
              <a:solidFill>
                <a:schemeClr val="accent4">
                  <a:lumMod val="60000"/>
                  <a:lumOff val="40000"/>
                </a:schemeClr>
              </a:solidFill>
            </a:endParaRPr>
          </a:p>
          <a:p>
            <a:pPr algn="ctr"/>
            <a:r>
              <a:rPr lang="da-DK" sz="3600" dirty="0">
                <a:solidFill>
                  <a:schemeClr val="accent4">
                    <a:lumMod val="60000"/>
                    <a:lumOff val="40000"/>
                  </a:schemeClr>
                </a:solidFill>
              </a:rPr>
              <a:t>At kunne kommunikere med dem - du elsker</a:t>
            </a:r>
          </a:p>
          <a:p>
            <a:pPr algn="ctr"/>
            <a:r>
              <a:rPr lang="da-DK" sz="3600" dirty="0">
                <a:solidFill>
                  <a:srgbClr val="00B050"/>
                </a:solidFill>
              </a:rPr>
              <a:t>Med fremmede - du møder på din vej</a:t>
            </a:r>
          </a:p>
          <a:p>
            <a:pPr algn="ctr"/>
            <a:r>
              <a:rPr lang="da-DK" sz="3600" dirty="0">
                <a:solidFill>
                  <a:srgbClr val="00B0F0"/>
                </a:solidFill>
              </a:rPr>
              <a:t>Her er noget </a:t>
            </a:r>
            <a:r>
              <a:rPr lang="da-DK" sz="3600" u="sng" dirty="0">
                <a:solidFill>
                  <a:srgbClr val="00B0F0"/>
                </a:solidFill>
              </a:rPr>
              <a:t>du, </a:t>
            </a:r>
            <a:r>
              <a:rPr lang="da-DK" sz="3600" dirty="0">
                <a:solidFill>
                  <a:srgbClr val="00B0F0"/>
                </a:solidFill>
              </a:rPr>
              <a:t>kan gøre noget ved</a:t>
            </a:r>
          </a:p>
          <a:p>
            <a:pPr algn="ctr"/>
            <a:r>
              <a:rPr lang="da-DK" sz="3600" dirty="0">
                <a:solidFill>
                  <a:srgbClr val="FF0000"/>
                </a:solidFill>
              </a:rPr>
              <a:t>Skæbnen ligger i </a:t>
            </a:r>
            <a:r>
              <a:rPr lang="da-DK" sz="3600" u="sng" dirty="0">
                <a:solidFill>
                  <a:srgbClr val="FF0000"/>
                </a:solidFill>
              </a:rPr>
              <a:t>dine </a:t>
            </a:r>
            <a:r>
              <a:rPr lang="da-DK" sz="3600" dirty="0">
                <a:solidFill>
                  <a:srgbClr val="FF0000"/>
                </a:solidFill>
              </a:rPr>
              <a:t>hænder</a:t>
            </a:r>
          </a:p>
          <a:p>
            <a:r>
              <a:rPr lang="da-DK" dirty="0">
                <a:solidFill>
                  <a:schemeClr val="bg1"/>
                </a:solidFill>
              </a:rPr>
              <a:t>Ring til en</a:t>
            </a:r>
          </a:p>
        </p:txBody>
      </p:sp>
      <p:pic>
        <p:nvPicPr>
          <p:cNvPr id="1026" name="Picture 2" descr="Idrætscenter For Ældre, Ældre Borgere">
            <a:extLst>
              <a:ext uri="{FF2B5EF4-FFF2-40B4-BE49-F238E27FC236}">
                <a16:creationId xmlns:a16="http://schemas.microsoft.com/office/drawing/2014/main" id="{28980FE1-3DB8-5516-DEB0-DB0A35AC5A5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80502" y="3713683"/>
            <a:ext cx="3830995" cy="255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62041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AC08D1F-9E6C-6F3E-9F64-4F2202FA03B2}"/>
              </a:ext>
            </a:extLst>
          </p:cNvPr>
          <p:cNvSpPr>
            <a:spLocks noGrp="1"/>
          </p:cNvSpPr>
          <p:nvPr>
            <p:ph type="title"/>
          </p:nvPr>
        </p:nvSpPr>
        <p:spPr>
          <a:xfrm>
            <a:off x="121920" y="372254"/>
            <a:ext cx="12070080" cy="1017633"/>
          </a:xfrm>
        </p:spPr>
        <p:txBody>
          <a:bodyPr anchor="t">
            <a:noAutofit/>
          </a:bodyPr>
          <a:lstStyle/>
          <a:p>
            <a:pPr algn="ctr"/>
            <a:r>
              <a:rPr lang="da-DK" sz="4000" b="1" dirty="0">
                <a:solidFill>
                  <a:srgbClr val="FF0000"/>
                </a:solidFill>
              </a:rPr>
              <a:t>Bær denne besked med hjem i dit hjerte:</a:t>
            </a:r>
          </a:p>
        </p:txBody>
      </p:sp>
      <p:sp>
        <p:nvSpPr>
          <p:cNvPr id="3" name="Pladsholder til indhold 2">
            <a:extLst>
              <a:ext uri="{FF2B5EF4-FFF2-40B4-BE49-F238E27FC236}">
                <a16:creationId xmlns:a16="http://schemas.microsoft.com/office/drawing/2014/main" id="{4C8DC50D-299F-B50F-5D36-1BDC8FB5A291}"/>
              </a:ext>
            </a:extLst>
          </p:cNvPr>
          <p:cNvSpPr>
            <a:spLocks noGrp="1"/>
          </p:cNvSpPr>
          <p:nvPr>
            <p:ph idx="1"/>
          </p:nvPr>
        </p:nvSpPr>
        <p:spPr>
          <a:xfrm>
            <a:off x="243840" y="1389889"/>
            <a:ext cx="11948160" cy="5095858"/>
          </a:xfrm>
        </p:spPr>
        <p:txBody>
          <a:bodyPr>
            <a:normAutofit/>
          </a:bodyPr>
          <a:lstStyle/>
          <a:p>
            <a:endParaRPr lang="da-DK" sz="3600" dirty="0">
              <a:solidFill>
                <a:srgbClr val="FFFF00"/>
              </a:solidFill>
            </a:endParaRPr>
          </a:p>
          <a:p>
            <a:r>
              <a:rPr lang="da-DK" sz="3600" dirty="0">
                <a:solidFill>
                  <a:srgbClr val="FFFF00"/>
                </a:solidFill>
              </a:rPr>
              <a:t>Er du usikker på din hørelse: bestil til en høreprøve NU</a:t>
            </a:r>
            <a:r>
              <a:rPr lang="da-DK" sz="3600" dirty="0">
                <a:solidFill>
                  <a:schemeClr val="tx1"/>
                </a:solidFill>
              </a:rPr>
              <a:t>- </a:t>
            </a:r>
            <a:r>
              <a:rPr lang="da-DK" sz="3600" dirty="0">
                <a:solidFill>
                  <a:srgbClr val="FFFF00"/>
                </a:solidFill>
              </a:rPr>
              <a:t>du skal ikke have henvisning</a:t>
            </a:r>
          </a:p>
          <a:p>
            <a:r>
              <a:rPr lang="da-DK" sz="3600" dirty="0">
                <a:solidFill>
                  <a:srgbClr val="0070C0"/>
                </a:solidFill>
              </a:rPr>
              <a:t>Hørelsen går kun en vej- den bliver dårligere med alderen</a:t>
            </a:r>
          </a:p>
          <a:p>
            <a:r>
              <a:rPr lang="da-DK" sz="3600" dirty="0">
                <a:solidFill>
                  <a:srgbClr val="00B050"/>
                </a:solidFill>
              </a:rPr>
              <a:t>Bliv henvist til Bispebjerg – ventetid</a:t>
            </a:r>
          </a:p>
          <a:p>
            <a:r>
              <a:rPr lang="da-DK" sz="3600" dirty="0">
                <a:solidFill>
                  <a:schemeClr val="accent4">
                    <a:lumMod val="60000"/>
                    <a:lumOff val="40000"/>
                  </a:schemeClr>
                </a:solidFill>
              </a:rPr>
              <a:t>Puljeørelæge får nye puljer januar 2025</a:t>
            </a:r>
          </a:p>
          <a:p>
            <a:r>
              <a:rPr lang="da-DK" sz="3600" dirty="0">
                <a:solidFill>
                  <a:srgbClr val="7030A0"/>
                </a:solidFill>
              </a:rPr>
              <a:t>du kan gå privat</a:t>
            </a:r>
          </a:p>
          <a:p>
            <a:endParaRPr lang="da-DK" sz="2400" dirty="0">
              <a:solidFill>
                <a:schemeClr val="tx1">
                  <a:alpha val="80000"/>
                </a:schemeClr>
              </a:solidFill>
            </a:endParaRPr>
          </a:p>
        </p:txBody>
      </p:sp>
      <p:pic>
        <p:nvPicPr>
          <p:cNvPr id="1026" name="Picture 2" descr="Colorful Hearts Sticker Personalizable Outdoor UV-resistant Vinyl Sticker made of High-Quality Film by Orafol Car Sticker Laptop Sticker">
            <a:extLst>
              <a:ext uri="{FF2B5EF4-FFF2-40B4-BE49-F238E27FC236}">
                <a16:creationId xmlns:a16="http://schemas.microsoft.com/office/drawing/2014/main" id="{31C79FED-82D3-05F7-70B5-2BA7D42B399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68688" y="4148726"/>
            <a:ext cx="1879600" cy="2057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72403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A0528B2-7CB8-D030-FC06-62A4572E4B3E}"/>
              </a:ext>
            </a:extLst>
          </p:cNvPr>
          <p:cNvSpPr>
            <a:spLocks noGrp="1"/>
          </p:cNvSpPr>
          <p:nvPr>
            <p:ph type="title"/>
          </p:nvPr>
        </p:nvSpPr>
        <p:spPr>
          <a:xfrm>
            <a:off x="838200" y="365125"/>
            <a:ext cx="10515600" cy="3063875"/>
          </a:xfrm>
        </p:spPr>
        <p:txBody>
          <a:bodyPr>
            <a:normAutofit/>
          </a:bodyPr>
          <a:lstStyle/>
          <a:p>
            <a:pPr algn="ctr"/>
            <a:r>
              <a:rPr lang="da-DK" sz="4400" b="1" dirty="0">
                <a:solidFill>
                  <a:srgbClr val="FF0000"/>
                </a:solidFill>
              </a:rPr>
              <a:t>                  THOMAS BRESDORFF –  </a:t>
            </a:r>
            <a:br>
              <a:rPr lang="da-DK" sz="4400" b="1" dirty="0"/>
            </a:br>
            <a:r>
              <a:rPr lang="da-DK" sz="4400" b="1" dirty="0"/>
              <a:t>		</a:t>
            </a:r>
            <a:r>
              <a:rPr lang="da-DK" sz="4400" b="1" dirty="0">
                <a:solidFill>
                  <a:srgbClr val="00B050"/>
                </a:solidFill>
              </a:rPr>
              <a:t>Litteraturforsker og forfatter: </a:t>
            </a:r>
            <a:br>
              <a:rPr lang="da-DK" sz="4400" b="1" dirty="0"/>
            </a:br>
            <a:r>
              <a:rPr lang="da-DK" sz="4400" b="1" i="1" dirty="0">
                <a:solidFill>
                  <a:srgbClr val="0070C0"/>
                </a:solidFill>
              </a:rPr>
              <a:t>”</a:t>
            </a:r>
            <a:r>
              <a:rPr lang="da-DK" sz="4400" b="1" i="1" u="sng" dirty="0">
                <a:solidFill>
                  <a:srgbClr val="0070C0"/>
                </a:solidFill>
              </a:rPr>
              <a:t>Lykkelig nær - en oldings optegnelser ”  </a:t>
            </a:r>
            <a:br>
              <a:rPr lang="da-DK" sz="4400" b="1" i="1" dirty="0"/>
            </a:br>
            <a:br>
              <a:rPr lang="da-DK" sz="4400" b="1" i="1" dirty="0"/>
            </a:br>
            <a:r>
              <a:rPr lang="da-DK" sz="2800" b="1" i="1" dirty="0">
                <a:solidFill>
                  <a:srgbClr val="FF0000"/>
                </a:solidFill>
              </a:rPr>
              <a:t>Fra bladet HØRELSEN 2024          </a:t>
            </a:r>
          </a:p>
        </p:txBody>
      </p:sp>
      <p:sp>
        <p:nvSpPr>
          <p:cNvPr id="4" name="Pladsholder til indhold 2">
            <a:extLst>
              <a:ext uri="{FF2B5EF4-FFF2-40B4-BE49-F238E27FC236}">
                <a16:creationId xmlns:a16="http://schemas.microsoft.com/office/drawing/2014/main" id="{D9C8CBB5-4F8B-AA74-3A73-FA6BDA223D3C}"/>
              </a:ext>
            </a:extLst>
          </p:cNvPr>
          <p:cNvSpPr txBox="1">
            <a:spLocks/>
          </p:cNvSpPr>
          <p:nvPr/>
        </p:nvSpPr>
        <p:spPr>
          <a:xfrm>
            <a:off x="990600" y="19780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da-DK"/>
          </a:p>
        </p:txBody>
      </p:sp>
      <p:pic>
        <p:nvPicPr>
          <p:cNvPr id="6146" name="Picture 2" descr="Hjerne, Biologi, Abstrakt, Cerebrum">
            <a:extLst>
              <a:ext uri="{FF2B5EF4-FFF2-40B4-BE49-F238E27FC236}">
                <a16:creationId xmlns:a16="http://schemas.microsoft.com/office/drawing/2014/main" id="{09D4FF27-5A8D-9DC5-5FD2-59B7625BD0D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000375" y="3338425"/>
            <a:ext cx="4824000" cy="3406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1962620"/>
      </p:ext>
    </p:extLst>
  </p:cSld>
  <p:clrMapOvr>
    <a:masterClrMapping/>
  </p:clrMapOvr>
</p:sld>
</file>

<file path=ppt/theme/theme1.xml><?xml version="1.0" encoding="utf-8"?>
<a:theme xmlns:a="http://schemas.openxmlformats.org/drawingml/2006/main" name="Office-tema">
  <a:themeElements>
    <a:clrScheme name="Office-tema">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538D9D"/>
      </a:hlink>
      <a:folHlink>
        <a:srgbClr val="A5738E"/>
      </a:folHlink>
    </a:clrScheme>
    <a:fontScheme name="Office-tema">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3A418E6B-C5F0-4B95-8D77-61E3EF3B5DF5}"/>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102</TotalTime>
  <Words>872</Words>
  <Application>Microsoft Macintosh PowerPoint</Application>
  <PresentationFormat>Widescreen</PresentationFormat>
  <Paragraphs>95</Paragraphs>
  <Slides>32</Slides>
  <Notes>3</Notes>
  <HiddenSlides>0</HiddenSlides>
  <MMClips>0</MMClips>
  <ScaleCrop>false</ScaleCrop>
  <HeadingPairs>
    <vt:vector size="6" baseType="variant">
      <vt:variant>
        <vt:lpstr>Benyttede skrifttyper</vt:lpstr>
      </vt:variant>
      <vt:variant>
        <vt:i4>5</vt:i4>
      </vt:variant>
      <vt:variant>
        <vt:lpstr>Tema</vt:lpstr>
      </vt:variant>
      <vt:variant>
        <vt:i4>1</vt:i4>
      </vt:variant>
      <vt:variant>
        <vt:lpstr>Slidetitler</vt:lpstr>
      </vt:variant>
      <vt:variant>
        <vt:i4>32</vt:i4>
      </vt:variant>
    </vt:vector>
  </HeadingPairs>
  <TitlesOfParts>
    <vt:vector size="38" baseType="lpstr">
      <vt:lpstr>Aptos</vt:lpstr>
      <vt:lpstr>Aptos Display</vt:lpstr>
      <vt:lpstr>Arial</vt:lpstr>
      <vt:lpstr>var(--font-secondary)</vt:lpstr>
      <vt:lpstr>Verdana</vt:lpstr>
      <vt:lpstr>Office-tema</vt:lpstr>
      <vt:lpstr>FREDERIKSBERG SENIORRÅD  står for denne eftermiddag - den 30. oktober 2024 - om høretab  med støtte fra William Demant fonden</vt:lpstr>
      <vt:lpstr>Seniorrådet</vt:lpstr>
      <vt:lpstr>Hvorfor møder jeg mange ældre, der snakker om dårlig hørelse, men ikke gør noget ved det?   Få din hørelse undersøgt nu!</vt:lpstr>
      <vt:lpstr>Det går hurtigt, - også på EL-CYKLER  - bare ikke når man skal have hørelsen undersøgt! Det handler om din egen livskvalitet  og dit samværd med andre!</vt:lpstr>
      <vt:lpstr>At være menneske er at være en del af   fælles kommunikation  Ah hva? Måske tænker du som ven eller familie, at du kender en, der hører dårligt.  Gør opmærksom på det på en god og indfølende måde! </vt:lpstr>
      <vt:lpstr>Problemer</vt:lpstr>
      <vt:lpstr>Det handler om livskvalitet</vt:lpstr>
      <vt:lpstr>Bær denne besked med hjem i dit hjerte:</vt:lpstr>
      <vt:lpstr>                  THOMAS BRESDORFF –     Litteraturforsker og forfatter:  ”Lykkelig nær - en oldings optegnelser ”    Fra bladet HØRELSEN 2024          </vt:lpstr>
      <vt:lpstr>Hans budskab er:  Fra sidste nummer af Hørelsen</vt:lpstr>
      <vt:lpstr>Udviklingen står ikke stille</vt:lpstr>
      <vt:lpstr> Det er lettere, når du har så god høreteknik som muligt. </vt:lpstr>
      <vt:lpstr>Hvor svært kan det være at få foretaget en høreprøve  eller  at få ændret indstilling i dit høreapparat?  Skal du have et skub bagi?</vt:lpstr>
      <vt:lpstr>Lyt til erfaring fra andre med høreapparat</vt:lpstr>
      <vt:lpstr>Høreforeningen har en afdeling på Frederiksberg – tlf. 33247547</vt:lpstr>
      <vt:lpstr>Glem alle fordomme om høreapparater</vt:lpstr>
      <vt:lpstr>Lisbeth Dahl</vt:lpstr>
      <vt:lpstr>Dronning Margrete fik HA I 2011 fortsat med opsat hår</vt:lpstr>
      <vt:lpstr>Du har høreapparater – men de driller</vt:lpstr>
      <vt:lpstr>Måske skal du have dine høreapparater reguleret?? Det sker hvor du har fået dem udleveret Måske skal du have fjernet ørevoks?? Og det før du går til ørelægen.</vt:lpstr>
      <vt:lpstr>Kender du alle de programmer et høreapparat kan have?</vt:lpstr>
      <vt:lpstr>Husk husk husk:   beskriv dine hverdags- lytte-situationer,  før du  får høreapparater  skriv det ned</vt:lpstr>
      <vt:lpstr>Husk at få en kopi af din hørekurven med hjem på mail eller papir</vt:lpstr>
      <vt:lpstr>Forstå dit høretab</vt:lpstr>
      <vt:lpstr>Næste slides er mine tanker efter høre-eftermiddagen</vt:lpstr>
      <vt:lpstr>       ” Jeg gjorde det ”   fik lavet en høreprøve / fik høreapparat / fik så mange nye høreoplevelser i sociale sammenhæng  i stedet for at sige   ” bare jeg havde gjort det!”</vt:lpstr>
      <vt:lpstr>Der er borgere, der burde få hørelsen undersøgt Har brug for et høreapparat At forstå egen hørekurve og høresituation At nogle ældre har brug for en meget grundig instruktion + gentagelser At turde spørge om det, man ikke forstår At ikke alle lærer høreapparatets forskellige muligheder at kende At nogle tilpassere undlader at installere ” T ”  Der bør være flere, der måske burde besøge Hjælpemiddel Centret og måske være medlem af  Høreforeningen?? </vt:lpstr>
      <vt:lpstr>Der sker nye ting på høreområdet hele tiden.  Bliv ansvarlig for dit eget liv.  Slut Birgitte Franck</vt:lpstr>
      <vt:lpstr>PowerPoint-præsentation</vt:lpstr>
      <vt:lpstr>PowerPoint-præsentation</vt:lpstr>
      <vt:lpstr>PowerPoint-præsentation</vt:lpstr>
      <vt:lpstr>PowerPoint-præsentation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Birgitte Franck</dc:creator>
  <cp:lastModifiedBy>Birgitte Franck</cp:lastModifiedBy>
  <cp:revision>2</cp:revision>
  <dcterms:created xsi:type="dcterms:W3CDTF">2024-11-10T05:26:20Z</dcterms:created>
  <dcterms:modified xsi:type="dcterms:W3CDTF">2024-11-10T09:06:05Z</dcterms:modified>
</cp:coreProperties>
</file>